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27"/>
  </p:notesMasterIdLst>
  <p:sldIdLst>
    <p:sldId id="256" r:id="rId2"/>
    <p:sldId id="278" r:id="rId3"/>
    <p:sldId id="257" r:id="rId4"/>
    <p:sldId id="258" r:id="rId5"/>
    <p:sldId id="260" r:id="rId6"/>
    <p:sldId id="272" r:id="rId7"/>
    <p:sldId id="259" r:id="rId8"/>
    <p:sldId id="261" r:id="rId9"/>
    <p:sldId id="279" r:id="rId10"/>
    <p:sldId id="262" r:id="rId11"/>
    <p:sldId id="273" r:id="rId12"/>
    <p:sldId id="263" r:id="rId13"/>
    <p:sldId id="264" r:id="rId14"/>
    <p:sldId id="265" r:id="rId15"/>
    <p:sldId id="266" r:id="rId16"/>
    <p:sldId id="280" r:id="rId17"/>
    <p:sldId id="267" r:id="rId18"/>
    <p:sldId id="268" r:id="rId19"/>
    <p:sldId id="274" r:id="rId20"/>
    <p:sldId id="269" r:id="rId21"/>
    <p:sldId id="270" r:id="rId22"/>
    <p:sldId id="271" r:id="rId23"/>
    <p:sldId id="275" r:id="rId24"/>
    <p:sldId id="276" r:id="rId25"/>
    <p:sldId id="27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218"/>
  </p:normalViewPr>
  <p:slideViewPr>
    <p:cSldViewPr snapToGrid="0" snapToObjects="1">
      <p:cViewPr varScale="1">
        <p:scale>
          <a:sx n="93" d="100"/>
          <a:sy n="93" d="100"/>
        </p:scale>
        <p:origin x="18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11E72-AA82-8144-9664-FA42F4489B4A}" type="datetimeFigureOut">
              <a:rPr lang="en-US" smtClean="0"/>
              <a:t>4/18/21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97604-3282-AA4E-BA4F-EF3B3C6B5B7A}" type="slidenum">
              <a:rPr lang="en-US" smtClean="0"/>
              <a:t>‹#›</a:t>
            </a:fld>
            <a:endParaRPr lang="en-US"/>
          </a:p>
        </p:txBody>
      </p:sp>
    </p:spTree>
    <p:extLst>
      <p:ext uri="{BB962C8B-B14F-4D97-AF65-F5344CB8AC3E}">
        <p14:creationId xmlns:p14="http://schemas.microsoft.com/office/powerpoint/2010/main" val="2445541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This is Yuan Wang and </a:t>
            </a:r>
            <a:r>
              <a:rPr lang="en-US" dirty="0" err="1"/>
              <a:t>Yangxin</a:t>
            </a:r>
            <a:r>
              <a:rPr lang="en-US" dirty="0"/>
              <a:t> Fan both from university of Rochester in data science. It’s our pleasure to present our analysis in here. Our topic is US fatal police shooting analysis and prediction.</a:t>
            </a:r>
          </a:p>
        </p:txBody>
      </p:sp>
      <p:sp>
        <p:nvSpPr>
          <p:cNvPr id="4" name="Slide Number Placeholder 3"/>
          <p:cNvSpPr>
            <a:spLocks noGrp="1"/>
          </p:cNvSpPr>
          <p:nvPr>
            <p:ph type="sldNum" sz="quarter" idx="5"/>
          </p:nvPr>
        </p:nvSpPr>
        <p:spPr/>
        <p:txBody>
          <a:bodyPr/>
          <a:lstStyle/>
          <a:p>
            <a:fld id="{D9697604-3282-AA4E-BA4F-EF3B3C6B5B7A}" type="slidenum">
              <a:rPr lang="en-US" smtClean="0"/>
              <a:t>1</a:t>
            </a:fld>
            <a:endParaRPr lang="en-US"/>
          </a:p>
        </p:txBody>
      </p:sp>
    </p:spTree>
    <p:extLst>
      <p:ext uri="{BB962C8B-B14F-4D97-AF65-F5344CB8AC3E}">
        <p14:creationId xmlns:p14="http://schemas.microsoft.com/office/powerpoint/2010/main" val="2598612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reduce the impacts from the state population. We then use the average fatal police shooting per 1 million people by state per year for the rest of the analysis.</a:t>
            </a:r>
          </a:p>
          <a:p>
            <a:r>
              <a:rPr lang="en-US" dirty="0"/>
              <a:t>Now, look at the left side photo, the darker the state, the higher average shootings in there per year. This time New Mexico and Alaska are the top 2 states. FYI, New York state is done quite good. </a:t>
            </a:r>
          </a:p>
          <a:p>
            <a:r>
              <a:rPr lang="en-US" dirty="0"/>
              <a:t>From this photo, what do you connect in your mind? Because I like history, I connected it with US territory expansion!  Look at the new England region, the early the states joined US, the lower shooting rate it has. The correlations are 68%!</a:t>
            </a:r>
          </a:p>
        </p:txBody>
      </p:sp>
      <p:sp>
        <p:nvSpPr>
          <p:cNvPr id="4" name="Slide Number Placeholder 3"/>
          <p:cNvSpPr>
            <a:spLocks noGrp="1"/>
          </p:cNvSpPr>
          <p:nvPr>
            <p:ph type="sldNum" sz="quarter" idx="5"/>
          </p:nvPr>
        </p:nvSpPr>
        <p:spPr/>
        <p:txBody>
          <a:bodyPr/>
          <a:lstStyle/>
          <a:p>
            <a:fld id="{D9697604-3282-AA4E-BA4F-EF3B3C6B5B7A}" type="slidenum">
              <a:rPr lang="en-US" smtClean="0"/>
              <a:t>14</a:t>
            </a:fld>
            <a:endParaRPr lang="en-US"/>
          </a:p>
        </p:txBody>
      </p:sp>
    </p:spTree>
    <p:extLst>
      <p:ext uri="{BB962C8B-B14F-4D97-AF65-F5344CB8AC3E}">
        <p14:creationId xmlns:p14="http://schemas.microsoft.com/office/powerpoint/2010/main" val="3053889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high correlation variable is gun ownership rate, which is 64%. From Pew’s report, the average gun ownership rate in the US is 30%, the highest state is Alaska which is 61%.</a:t>
            </a:r>
          </a:p>
          <a:p>
            <a:r>
              <a:rPr lang="en-US" dirty="0"/>
              <a:t>BTW, there are 57% victims hold guns and 65% of them chose to attack police.</a:t>
            </a:r>
          </a:p>
        </p:txBody>
      </p:sp>
      <p:sp>
        <p:nvSpPr>
          <p:cNvPr id="4" name="Slide Number Placeholder 3"/>
          <p:cNvSpPr>
            <a:spLocks noGrp="1"/>
          </p:cNvSpPr>
          <p:nvPr>
            <p:ph type="sldNum" sz="quarter" idx="5"/>
          </p:nvPr>
        </p:nvSpPr>
        <p:spPr/>
        <p:txBody>
          <a:bodyPr/>
          <a:lstStyle/>
          <a:p>
            <a:fld id="{D9697604-3282-AA4E-BA4F-EF3B3C6B5B7A}" type="slidenum">
              <a:rPr lang="en-US" smtClean="0"/>
              <a:t>15</a:t>
            </a:fld>
            <a:endParaRPr lang="en-US"/>
          </a:p>
        </p:txBody>
      </p:sp>
    </p:spTree>
    <p:extLst>
      <p:ext uri="{BB962C8B-B14F-4D97-AF65-F5344CB8AC3E}">
        <p14:creationId xmlns:p14="http://schemas.microsoft.com/office/powerpoint/2010/main" val="2774381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website called “” training reform” collects each state police training information. We compared it with our data, surprisingly, the correlation is -20%!  It may indicate to review the training rather than simply appeal for more training hours. </a:t>
            </a:r>
          </a:p>
        </p:txBody>
      </p:sp>
      <p:sp>
        <p:nvSpPr>
          <p:cNvPr id="4" name="Slide Number Placeholder 3"/>
          <p:cNvSpPr>
            <a:spLocks noGrp="1"/>
          </p:cNvSpPr>
          <p:nvPr>
            <p:ph type="sldNum" sz="quarter" idx="5"/>
          </p:nvPr>
        </p:nvSpPr>
        <p:spPr/>
        <p:txBody>
          <a:bodyPr/>
          <a:lstStyle/>
          <a:p>
            <a:fld id="{D9697604-3282-AA4E-BA4F-EF3B3C6B5B7A}" type="slidenum">
              <a:rPr lang="en-US" smtClean="0"/>
              <a:t>16</a:t>
            </a:fld>
            <a:endParaRPr lang="en-US"/>
          </a:p>
        </p:txBody>
      </p:sp>
    </p:spTree>
    <p:extLst>
      <p:ext uri="{BB962C8B-B14F-4D97-AF65-F5344CB8AC3E}">
        <p14:creationId xmlns:p14="http://schemas.microsoft.com/office/powerpoint/2010/main" val="848129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total, we tested 11 variables correlation with fatal police shooting rate, the top 4 are “</a:t>
            </a:r>
            <a:r>
              <a:rPr lang="en-US" b="1" dirty="0"/>
              <a:t>joined US year</a:t>
            </a:r>
            <a:r>
              <a:rPr lang="en-US" dirty="0"/>
              <a:t>”: 68%,</a:t>
            </a:r>
            <a:r>
              <a:rPr lang="en-US" b="1" dirty="0"/>
              <a:t> </a:t>
            </a:r>
            <a:r>
              <a:rPr lang="en-US" dirty="0"/>
              <a:t> “</a:t>
            </a:r>
            <a:r>
              <a:rPr lang="en-US" b="1" dirty="0"/>
              <a:t>state land area</a:t>
            </a:r>
            <a:r>
              <a:rPr lang="en-US" dirty="0"/>
              <a:t>”: 59%,</a:t>
            </a:r>
            <a:r>
              <a:rPr lang="en-US" b="1" dirty="0"/>
              <a:t> </a:t>
            </a:r>
            <a:r>
              <a:rPr lang="en-US" dirty="0"/>
              <a:t>“</a:t>
            </a:r>
            <a:r>
              <a:rPr lang="en-US" b="1" dirty="0"/>
              <a:t>gun ownership rate</a:t>
            </a:r>
            <a:r>
              <a:rPr lang="en-US" dirty="0"/>
              <a:t>”: 64%,</a:t>
            </a:r>
            <a:r>
              <a:rPr lang="en-US" b="1" dirty="0"/>
              <a:t> </a:t>
            </a:r>
            <a:r>
              <a:rPr lang="en-US" dirty="0"/>
              <a:t>and</a:t>
            </a:r>
            <a:r>
              <a:rPr lang="en-US" b="1" dirty="0"/>
              <a:t> </a:t>
            </a:r>
            <a:r>
              <a:rPr lang="en-US" dirty="0"/>
              <a:t> “</a:t>
            </a:r>
            <a:r>
              <a:rPr lang="en-US" b="1" dirty="0"/>
              <a:t>violent crime rate</a:t>
            </a:r>
            <a:r>
              <a:rPr lang="en-US" dirty="0"/>
              <a:t>”: 48%. </a:t>
            </a:r>
          </a:p>
        </p:txBody>
      </p:sp>
      <p:sp>
        <p:nvSpPr>
          <p:cNvPr id="4" name="Slide Number Placeholder 3"/>
          <p:cNvSpPr>
            <a:spLocks noGrp="1"/>
          </p:cNvSpPr>
          <p:nvPr>
            <p:ph type="sldNum" sz="quarter" idx="5"/>
          </p:nvPr>
        </p:nvSpPr>
        <p:spPr/>
        <p:txBody>
          <a:bodyPr/>
          <a:lstStyle/>
          <a:p>
            <a:fld id="{D9697604-3282-AA4E-BA4F-EF3B3C6B5B7A}" type="slidenum">
              <a:rPr lang="en-US" smtClean="0"/>
              <a:t>17</a:t>
            </a:fld>
            <a:endParaRPr lang="en-US"/>
          </a:p>
        </p:txBody>
      </p:sp>
    </p:spTree>
    <p:extLst>
      <p:ext uri="{BB962C8B-B14F-4D97-AF65-F5344CB8AC3E}">
        <p14:creationId xmlns:p14="http://schemas.microsoft.com/office/powerpoint/2010/main" val="4167195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categorical variables, we tested Governor’s party and Marijuana legality. Both show that there is no difference between those states on the police shooting. The red is GOP, and the blue is Dems for the left boxplot. On the right one, the blue is fully legal for marijuana, and red is fully illegal, the grey color represents mixed marijuana legality such as NYS did </a:t>
            </a:r>
            <a:r>
              <a:rPr lang="en-US"/>
              <a:t>before April 2021.</a:t>
            </a:r>
            <a:endParaRPr lang="en-US" dirty="0"/>
          </a:p>
          <a:p>
            <a:r>
              <a:rPr lang="en-US" dirty="0"/>
              <a:t>The reason we chose governor party because we think it is relatively stable over the years than presidential election especially in the swing states.</a:t>
            </a:r>
          </a:p>
        </p:txBody>
      </p:sp>
      <p:sp>
        <p:nvSpPr>
          <p:cNvPr id="4" name="Slide Number Placeholder 3"/>
          <p:cNvSpPr>
            <a:spLocks noGrp="1"/>
          </p:cNvSpPr>
          <p:nvPr>
            <p:ph type="sldNum" sz="quarter" idx="5"/>
          </p:nvPr>
        </p:nvSpPr>
        <p:spPr/>
        <p:txBody>
          <a:bodyPr/>
          <a:lstStyle/>
          <a:p>
            <a:fld id="{D9697604-3282-AA4E-BA4F-EF3B3C6B5B7A}" type="slidenum">
              <a:rPr lang="en-US" smtClean="0"/>
              <a:t>18</a:t>
            </a:fld>
            <a:endParaRPr lang="en-US"/>
          </a:p>
        </p:txBody>
      </p:sp>
    </p:spTree>
    <p:extLst>
      <p:ext uri="{BB962C8B-B14F-4D97-AF65-F5344CB8AC3E}">
        <p14:creationId xmlns:p14="http://schemas.microsoft.com/office/powerpoint/2010/main" val="2641030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697604-3282-AA4E-BA4F-EF3B3C6B5B7A}" type="slidenum">
              <a:rPr lang="en-US" smtClean="0"/>
              <a:t>20</a:t>
            </a:fld>
            <a:endParaRPr lang="en-US"/>
          </a:p>
        </p:txBody>
      </p:sp>
    </p:spTree>
    <p:extLst>
      <p:ext uri="{BB962C8B-B14F-4D97-AF65-F5344CB8AC3E}">
        <p14:creationId xmlns:p14="http://schemas.microsoft.com/office/powerpoint/2010/main" val="216465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697604-3282-AA4E-BA4F-EF3B3C6B5B7A}" type="slidenum">
              <a:rPr lang="en-US" smtClean="0"/>
              <a:t>21</a:t>
            </a:fld>
            <a:endParaRPr lang="en-US"/>
          </a:p>
        </p:txBody>
      </p:sp>
    </p:spTree>
    <p:extLst>
      <p:ext uri="{BB962C8B-B14F-4D97-AF65-F5344CB8AC3E}">
        <p14:creationId xmlns:p14="http://schemas.microsoft.com/office/powerpoint/2010/main" val="4112305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believe that “all men are created equal”. with the rise of the police shooting reported by media, more people in the U.S. think that police use excessive force during law enforcement, especially to a specific group of people.</a:t>
            </a:r>
          </a:p>
          <a:p>
            <a:r>
              <a:rPr lang="en-US" dirty="0"/>
              <a:t>Our motivation is to add our two cents point of view by multi-dimensional analysis to reveal more facts to better understand the problem. </a:t>
            </a:r>
          </a:p>
        </p:txBody>
      </p:sp>
      <p:sp>
        <p:nvSpPr>
          <p:cNvPr id="4" name="Slide Number Placeholder 3"/>
          <p:cNvSpPr>
            <a:spLocks noGrp="1"/>
          </p:cNvSpPr>
          <p:nvPr>
            <p:ph type="sldNum" sz="quarter" idx="5"/>
          </p:nvPr>
        </p:nvSpPr>
        <p:spPr/>
        <p:txBody>
          <a:bodyPr/>
          <a:lstStyle/>
          <a:p>
            <a:fld id="{D9697604-3282-AA4E-BA4F-EF3B3C6B5B7A}" type="slidenum">
              <a:rPr lang="en-US" smtClean="0"/>
              <a:t>2</a:t>
            </a:fld>
            <a:endParaRPr lang="en-US"/>
          </a:p>
        </p:txBody>
      </p:sp>
    </p:spTree>
    <p:extLst>
      <p:ext uri="{BB962C8B-B14F-4D97-AF65-F5344CB8AC3E}">
        <p14:creationId xmlns:p14="http://schemas.microsoft.com/office/powerpoint/2010/main" val="1871751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paper is trying to address three questions: </a:t>
            </a:r>
          </a:p>
          <a:p>
            <a:pPr marL="228600" indent="-228600">
              <a:buAutoNum type="arabicPeriod"/>
            </a:pPr>
            <a:r>
              <a:rPr lang="en-US" dirty="0"/>
              <a:t>Whether there is a media reporting bias or not?</a:t>
            </a:r>
          </a:p>
          <a:p>
            <a:pPr marL="228600" indent="-228600">
              <a:buAutoNum type="arabicPeriod"/>
            </a:pPr>
            <a:r>
              <a:rPr lang="en-US" dirty="0"/>
              <a:t>What are the frequent pattern of fatal police shooting? What are the correlations between frequent pattern and geographics, politics, or state regulations?</a:t>
            </a:r>
          </a:p>
          <a:p>
            <a:pPr marL="228600" indent="-228600">
              <a:buAutoNum type="arabicPeriod"/>
            </a:pPr>
            <a:r>
              <a:rPr lang="en-US" dirty="0"/>
              <a:t>Can we predict fatal police shooting rate or victims’ race by any model? If we can predict the victims’ race by a model, that’s mean there is a bias in police shooting. If not, we don’t have sufficient evidence to proof there is a bias based on WP’s data.</a:t>
            </a:r>
          </a:p>
          <a:p>
            <a:endParaRPr lang="en-US" dirty="0"/>
          </a:p>
        </p:txBody>
      </p:sp>
      <p:sp>
        <p:nvSpPr>
          <p:cNvPr id="4" name="Slide Number Placeholder 3"/>
          <p:cNvSpPr>
            <a:spLocks noGrp="1"/>
          </p:cNvSpPr>
          <p:nvPr>
            <p:ph type="sldNum" sz="quarter" idx="5"/>
          </p:nvPr>
        </p:nvSpPr>
        <p:spPr/>
        <p:txBody>
          <a:bodyPr/>
          <a:lstStyle/>
          <a:p>
            <a:fld id="{D9697604-3282-AA4E-BA4F-EF3B3C6B5B7A}" type="slidenum">
              <a:rPr lang="en-US" smtClean="0"/>
              <a:t>3</a:t>
            </a:fld>
            <a:endParaRPr lang="en-US"/>
          </a:p>
        </p:txBody>
      </p:sp>
    </p:spTree>
    <p:extLst>
      <p:ext uri="{BB962C8B-B14F-4D97-AF65-F5344CB8AC3E}">
        <p14:creationId xmlns:p14="http://schemas.microsoft.com/office/powerpoint/2010/main" val="1301988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highlighted key findings from our analysis:</a:t>
            </a:r>
          </a:p>
          <a:p>
            <a:r>
              <a:rPr lang="en-US" dirty="0"/>
              <a:t>1. There is disproportionally reporting fatal police shooting news by race from 5 selected mainstream media. </a:t>
            </a:r>
          </a:p>
          <a:p>
            <a:r>
              <a:rPr lang="en-US" dirty="0"/>
              <a:t>2. The most significant correlated variables are “</a:t>
            </a:r>
            <a:r>
              <a:rPr lang="en-US" b="1" dirty="0"/>
              <a:t>joined US year</a:t>
            </a:r>
            <a:r>
              <a:rPr lang="en-US" dirty="0"/>
              <a:t>”,</a:t>
            </a:r>
            <a:r>
              <a:rPr lang="en-US" b="1" dirty="0"/>
              <a:t> </a:t>
            </a:r>
            <a:r>
              <a:rPr lang="en-US" dirty="0"/>
              <a:t> “</a:t>
            </a:r>
            <a:r>
              <a:rPr lang="en-US" b="1" dirty="0"/>
              <a:t>state land area</a:t>
            </a:r>
            <a:r>
              <a:rPr lang="en-US" dirty="0"/>
              <a:t>”,</a:t>
            </a:r>
            <a:r>
              <a:rPr lang="en-US" b="1" dirty="0"/>
              <a:t> </a:t>
            </a:r>
            <a:r>
              <a:rPr lang="en-US" dirty="0"/>
              <a:t>“</a:t>
            </a:r>
            <a:r>
              <a:rPr lang="en-US" b="1" dirty="0"/>
              <a:t>gun ownership rate</a:t>
            </a:r>
            <a:r>
              <a:rPr lang="en-US" dirty="0"/>
              <a:t>”,</a:t>
            </a:r>
            <a:r>
              <a:rPr lang="en-US" b="1" dirty="0"/>
              <a:t> </a:t>
            </a:r>
            <a:r>
              <a:rPr lang="en-US" dirty="0"/>
              <a:t>and</a:t>
            </a:r>
            <a:r>
              <a:rPr lang="en-US" b="1" dirty="0"/>
              <a:t> </a:t>
            </a:r>
            <a:r>
              <a:rPr lang="en-US" dirty="0"/>
              <a:t> “</a:t>
            </a:r>
            <a:r>
              <a:rPr lang="en-US" b="1" dirty="0"/>
              <a:t>violent crime rate</a:t>
            </a:r>
            <a:r>
              <a:rPr lang="en-US" dirty="0"/>
              <a:t>”.  Our best model could predict fatal police shooting rate with 88.53% correlation coefficient</a:t>
            </a:r>
          </a:p>
          <a:p>
            <a:r>
              <a:rPr lang="en-US" dirty="0"/>
              <a:t>3. The police training is negatively and weakly correlated with the fatal police shooting. </a:t>
            </a:r>
          </a:p>
          <a:p>
            <a:r>
              <a:rPr lang="en-US" dirty="0"/>
              <a:t>4. Our models show no significant evidence to conclude that racial discrimination happened during fatal police shooting recorded based on WP dataset.</a:t>
            </a:r>
          </a:p>
        </p:txBody>
      </p:sp>
      <p:sp>
        <p:nvSpPr>
          <p:cNvPr id="4" name="Slide Number Placeholder 3"/>
          <p:cNvSpPr>
            <a:spLocks noGrp="1"/>
          </p:cNvSpPr>
          <p:nvPr>
            <p:ph type="sldNum" sz="quarter" idx="5"/>
          </p:nvPr>
        </p:nvSpPr>
        <p:spPr/>
        <p:txBody>
          <a:bodyPr/>
          <a:lstStyle/>
          <a:p>
            <a:fld id="{D9697604-3282-AA4E-BA4F-EF3B3C6B5B7A}" type="slidenum">
              <a:rPr lang="en-US" smtClean="0"/>
              <a:t>4</a:t>
            </a:fld>
            <a:endParaRPr lang="en-US"/>
          </a:p>
        </p:txBody>
      </p:sp>
    </p:spTree>
    <p:extLst>
      <p:ext uri="{BB962C8B-B14F-4D97-AF65-F5344CB8AC3E}">
        <p14:creationId xmlns:p14="http://schemas.microsoft.com/office/powerpoint/2010/main" val="2089664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dataset and algorithm we used for our analysis:</a:t>
            </a:r>
          </a:p>
          <a:p>
            <a:r>
              <a:rPr lang="en-US" dirty="0"/>
              <a:t>The Washington Post dataset records fatal police shooting from since 2015. the kill by police website collects as many as possible fatal police shooting news from website</a:t>
            </a:r>
          </a:p>
          <a:p>
            <a:r>
              <a:rPr lang="en-US" dirty="0"/>
              <a:t>For frequent pattern mining, we use FP-Growth and DBSCAN</a:t>
            </a:r>
          </a:p>
          <a:p>
            <a:r>
              <a:rPr lang="en-US" dirty="0"/>
              <a:t>For correlation analysis, we use several hypothesis tests.</a:t>
            </a:r>
          </a:p>
          <a:p>
            <a:r>
              <a:rPr lang="en-US" dirty="0"/>
              <a:t>For police shooting prediction, we used </a:t>
            </a:r>
          </a:p>
        </p:txBody>
      </p:sp>
      <p:sp>
        <p:nvSpPr>
          <p:cNvPr id="4" name="Slide Number Placeholder 3"/>
          <p:cNvSpPr>
            <a:spLocks noGrp="1"/>
          </p:cNvSpPr>
          <p:nvPr>
            <p:ph type="sldNum" sz="quarter" idx="5"/>
          </p:nvPr>
        </p:nvSpPr>
        <p:spPr/>
        <p:txBody>
          <a:bodyPr/>
          <a:lstStyle/>
          <a:p>
            <a:fld id="{D9697604-3282-AA4E-BA4F-EF3B3C6B5B7A}" type="slidenum">
              <a:rPr lang="en-US" smtClean="0"/>
              <a:t>5</a:t>
            </a:fld>
            <a:endParaRPr lang="en-US"/>
          </a:p>
        </p:txBody>
      </p:sp>
    </p:spTree>
    <p:extLst>
      <p:ext uri="{BB962C8B-B14F-4D97-AF65-F5344CB8AC3E}">
        <p14:creationId xmlns:p14="http://schemas.microsoft.com/office/powerpoint/2010/main" val="1210679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697604-3282-AA4E-BA4F-EF3B3C6B5B7A}" type="slidenum">
              <a:rPr lang="en-US" smtClean="0"/>
              <a:t>7</a:t>
            </a:fld>
            <a:endParaRPr lang="en-US"/>
          </a:p>
        </p:txBody>
      </p:sp>
    </p:spTree>
    <p:extLst>
      <p:ext uri="{BB962C8B-B14F-4D97-AF65-F5344CB8AC3E}">
        <p14:creationId xmlns:p14="http://schemas.microsoft.com/office/powerpoint/2010/main" val="1789354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697604-3282-AA4E-BA4F-EF3B3C6B5B7A}" type="slidenum">
              <a:rPr lang="en-US" smtClean="0"/>
              <a:t>9</a:t>
            </a:fld>
            <a:endParaRPr lang="en-US"/>
          </a:p>
        </p:txBody>
      </p:sp>
    </p:spTree>
    <p:extLst>
      <p:ext uri="{BB962C8B-B14F-4D97-AF65-F5344CB8AC3E}">
        <p14:creationId xmlns:p14="http://schemas.microsoft.com/office/powerpoint/2010/main" val="1528585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Washington post data from 2015 to 2020, we use FP-Growth algorithm to depict a typical scenario: 96% victims are man, which 77% have no mental illness, and 57% used gun 65% attacked police who does not wear body cameral. The 88% victims were eventually shot by police. The minimum support rate is 50% and the total sample size is 5818.</a:t>
            </a:r>
          </a:p>
          <a:p>
            <a:r>
              <a:rPr lang="en-US" dirty="0"/>
              <a:t>The world-cloud may give you better impression of it. </a:t>
            </a:r>
          </a:p>
        </p:txBody>
      </p:sp>
      <p:sp>
        <p:nvSpPr>
          <p:cNvPr id="4" name="Slide Number Placeholder 3"/>
          <p:cNvSpPr>
            <a:spLocks noGrp="1"/>
          </p:cNvSpPr>
          <p:nvPr>
            <p:ph type="sldNum" sz="quarter" idx="5"/>
          </p:nvPr>
        </p:nvSpPr>
        <p:spPr/>
        <p:txBody>
          <a:bodyPr/>
          <a:lstStyle/>
          <a:p>
            <a:fld id="{D9697604-3282-AA4E-BA4F-EF3B3C6B5B7A}" type="slidenum">
              <a:rPr lang="en-US" smtClean="0"/>
              <a:t>12</a:t>
            </a:fld>
            <a:endParaRPr lang="en-US"/>
          </a:p>
        </p:txBody>
      </p:sp>
    </p:spTree>
    <p:extLst>
      <p:ext uri="{BB962C8B-B14F-4D97-AF65-F5344CB8AC3E}">
        <p14:creationId xmlns:p14="http://schemas.microsoft.com/office/powerpoint/2010/main" val="3140985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display the fatal police shooting cases into the U.S. map by state. The left one shows that the top 3 largest population states are also the top 3 fatal police shooting states. BTW, New York state is the 4</a:t>
            </a:r>
            <a:r>
              <a:rPr lang="en-US" baseline="30000" dirty="0"/>
              <a:t>th</a:t>
            </a:r>
            <a:r>
              <a:rPr lang="en-US" dirty="0"/>
              <a:t> large population state but has quite low shooting cases. At city level, Los angles and Atlanta are top 2 cities based on DBSCAN. You can see it from the right-side photo.</a:t>
            </a:r>
          </a:p>
          <a:p>
            <a:endParaRPr lang="en-US" dirty="0"/>
          </a:p>
        </p:txBody>
      </p:sp>
      <p:sp>
        <p:nvSpPr>
          <p:cNvPr id="4" name="Slide Number Placeholder 3"/>
          <p:cNvSpPr>
            <a:spLocks noGrp="1"/>
          </p:cNvSpPr>
          <p:nvPr>
            <p:ph type="sldNum" sz="quarter" idx="5"/>
          </p:nvPr>
        </p:nvSpPr>
        <p:spPr/>
        <p:txBody>
          <a:bodyPr/>
          <a:lstStyle/>
          <a:p>
            <a:fld id="{D9697604-3282-AA4E-BA4F-EF3B3C6B5B7A}" type="slidenum">
              <a:rPr lang="en-US" smtClean="0"/>
              <a:t>13</a:t>
            </a:fld>
            <a:endParaRPr lang="en-US"/>
          </a:p>
        </p:txBody>
      </p:sp>
    </p:spTree>
    <p:extLst>
      <p:ext uri="{BB962C8B-B14F-4D97-AF65-F5344CB8AC3E}">
        <p14:creationId xmlns:p14="http://schemas.microsoft.com/office/powerpoint/2010/main" val="307314162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C46C04C8-65CC-B34E-ADD3-363ADF85A70D}" type="datetimeFigureOut">
              <a:rPr lang="en-US" smtClean="0"/>
              <a:t>4/18/21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A2DF13F-678F-AC49-8BB0-8FD9F3493162}" type="slidenum">
              <a:rPr lang="en-US" smtClean="0"/>
              <a:t>‹#›</a:t>
            </a:fld>
            <a:endParaRPr lang="en-US"/>
          </a:p>
        </p:txBody>
      </p:sp>
    </p:spTree>
    <p:extLst>
      <p:ext uri="{BB962C8B-B14F-4D97-AF65-F5344CB8AC3E}">
        <p14:creationId xmlns:p14="http://schemas.microsoft.com/office/powerpoint/2010/main" val="3984671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6C04C8-65CC-B34E-ADD3-363ADF85A70D}" type="datetimeFigureOut">
              <a:rPr lang="en-US" smtClean="0"/>
              <a:t>4/18/21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DF13F-678F-AC49-8BB0-8FD9F3493162}" type="slidenum">
              <a:rPr lang="en-US" smtClean="0"/>
              <a:t>‹#›</a:t>
            </a:fld>
            <a:endParaRPr lang="en-US"/>
          </a:p>
        </p:txBody>
      </p:sp>
    </p:spTree>
    <p:extLst>
      <p:ext uri="{BB962C8B-B14F-4D97-AF65-F5344CB8AC3E}">
        <p14:creationId xmlns:p14="http://schemas.microsoft.com/office/powerpoint/2010/main" val="3688256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6C04C8-65CC-B34E-ADD3-363ADF85A70D}" type="datetimeFigureOut">
              <a:rPr lang="en-US" smtClean="0"/>
              <a:t>4/18/21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DF13F-678F-AC49-8BB0-8FD9F3493162}" type="slidenum">
              <a:rPr lang="en-US" smtClean="0"/>
              <a:t>‹#›</a:t>
            </a:fld>
            <a:endParaRPr lang="en-US"/>
          </a:p>
        </p:txBody>
      </p:sp>
    </p:spTree>
    <p:extLst>
      <p:ext uri="{BB962C8B-B14F-4D97-AF65-F5344CB8AC3E}">
        <p14:creationId xmlns:p14="http://schemas.microsoft.com/office/powerpoint/2010/main" val="583006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6C04C8-65CC-B34E-ADD3-363ADF85A70D}" type="datetimeFigureOut">
              <a:rPr lang="en-US" smtClean="0"/>
              <a:t>4/18/21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DF13F-678F-AC49-8BB0-8FD9F3493162}" type="slidenum">
              <a:rPr lang="en-US" smtClean="0"/>
              <a:t>‹#›</a:t>
            </a:fld>
            <a:endParaRPr lang="en-US"/>
          </a:p>
        </p:txBody>
      </p:sp>
    </p:spTree>
    <p:extLst>
      <p:ext uri="{BB962C8B-B14F-4D97-AF65-F5344CB8AC3E}">
        <p14:creationId xmlns:p14="http://schemas.microsoft.com/office/powerpoint/2010/main" val="1485739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46C04C8-65CC-B34E-ADD3-363ADF85A70D}" type="datetimeFigureOut">
              <a:rPr lang="en-US" smtClean="0"/>
              <a:t>4/18/21</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A2DF13F-678F-AC49-8BB0-8FD9F3493162}" type="slidenum">
              <a:rPr lang="en-US" smtClean="0"/>
              <a:t>‹#›</a:t>
            </a:fld>
            <a:endParaRPr lang="en-US"/>
          </a:p>
        </p:txBody>
      </p:sp>
    </p:spTree>
    <p:extLst>
      <p:ext uri="{BB962C8B-B14F-4D97-AF65-F5344CB8AC3E}">
        <p14:creationId xmlns:p14="http://schemas.microsoft.com/office/powerpoint/2010/main" val="1921626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6C04C8-65CC-B34E-ADD3-363ADF85A70D}" type="datetimeFigureOut">
              <a:rPr lang="en-US" smtClean="0"/>
              <a:t>4/18/21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2DF13F-678F-AC49-8BB0-8FD9F3493162}" type="slidenum">
              <a:rPr lang="en-US" smtClean="0"/>
              <a:t>‹#›</a:t>
            </a:fld>
            <a:endParaRPr lang="en-US"/>
          </a:p>
        </p:txBody>
      </p:sp>
    </p:spTree>
    <p:extLst>
      <p:ext uri="{BB962C8B-B14F-4D97-AF65-F5344CB8AC3E}">
        <p14:creationId xmlns:p14="http://schemas.microsoft.com/office/powerpoint/2010/main" val="3252385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6C04C8-65CC-B34E-ADD3-363ADF85A70D}" type="datetimeFigureOut">
              <a:rPr lang="en-US" smtClean="0"/>
              <a:t>4/18/21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2DF13F-678F-AC49-8BB0-8FD9F349316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2066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46C04C8-65CC-B34E-ADD3-363ADF85A70D}" type="datetimeFigureOut">
              <a:rPr lang="en-US" smtClean="0"/>
              <a:t>4/18/21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2DF13F-678F-AC49-8BB0-8FD9F3493162}"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7964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6C04C8-65CC-B34E-ADD3-363ADF85A70D}" type="datetimeFigureOut">
              <a:rPr lang="en-US" smtClean="0"/>
              <a:t>4/18/21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2DF13F-678F-AC49-8BB0-8FD9F3493162}" type="slidenum">
              <a:rPr lang="en-US" smtClean="0"/>
              <a:t>‹#›</a:t>
            </a:fld>
            <a:endParaRPr lang="en-US"/>
          </a:p>
        </p:txBody>
      </p:sp>
    </p:spTree>
    <p:extLst>
      <p:ext uri="{BB962C8B-B14F-4D97-AF65-F5344CB8AC3E}">
        <p14:creationId xmlns:p14="http://schemas.microsoft.com/office/powerpoint/2010/main" val="45806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6C04C8-65CC-B34E-ADD3-363ADF85A70D}" type="datetimeFigureOut">
              <a:rPr lang="en-US" smtClean="0"/>
              <a:t>4/18/21</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A2DF13F-678F-AC49-8BB0-8FD9F3493162}" type="slidenum">
              <a:rPr lang="en-US" smtClean="0"/>
              <a:t>‹#›</a:t>
            </a:fld>
            <a:endParaRPr lang="en-US"/>
          </a:p>
        </p:txBody>
      </p:sp>
    </p:spTree>
    <p:extLst>
      <p:ext uri="{BB962C8B-B14F-4D97-AF65-F5344CB8AC3E}">
        <p14:creationId xmlns:p14="http://schemas.microsoft.com/office/powerpoint/2010/main" val="1215022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6C04C8-65CC-B34E-ADD3-363ADF85A70D}" type="datetimeFigureOut">
              <a:rPr lang="en-US" smtClean="0"/>
              <a:t>4/18/21</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A2DF13F-678F-AC49-8BB0-8FD9F3493162}" type="slidenum">
              <a:rPr lang="en-US" smtClean="0"/>
              <a:t>‹#›</a:t>
            </a:fld>
            <a:endParaRPr lang="en-US"/>
          </a:p>
        </p:txBody>
      </p:sp>
    </p:spTree>
    <p:extLst>
      <p:ext uri="{BB962C8B-B14F-4D97-AF65-F5344CB8AC3E}">
        <p14:creationId xmlns:p14="http://schemas.microsoft.com/office/powerpoint/2010/main" val="4063002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46C04C8-65CC-B34E-ADD3-363ADF85A70D}" type="datetimeFigureOut">
              <a:rPr lang="en-US" smtClean="0"/>
              <a:t>4/18/21</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A2DF13F-678F-AC49-8BB0-8FD9F3493162}" type="slidenum">
              <a:rPr lang="en-US" smtClean="0"/>
              <a:t>‹#›</a:t>
            </a:fld>
            <a:endParaRPr lang="en-US"/>
          </a:p>
        </p:txBody>
      </p:sp>
    </p:spTree>
    <p:extLst>
      <p:ext uri="{BB962C8B-B14F-4D97-AF65-F5344CB8AC3E}">
        <p14:creationId xmlns:p14="http://schemas.microsoft.com/office/powerpoint/2010/main" val="269499718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en.wikipedia.org/wiki/United_States_Declaration_of_Independence" TargetMode="External"/><Relationship Id="rId13" Type="http://schemas.openxmlformats.org/officeDocument/2006/relationships/hyperlink" Target="https://scholar.google.com/scholar?hl=en&amp;as_sdt=0%2C33&amp;q=A+Multi-Level+Bayesian+Analysis+of+Racial+Bias+in+Police+Shootings+at+the+County-Level+in+the+United+States%2C+2011%E2%80%932014&amp;btnG=" TargetMode="External"/><Relationship Id="rId18" Type="http://schemas.openxmlformats.org/officeDocument/2006/relationships/hyperlink" Target="https://www.censusscope.org/us/rank_race_blackafricanamerican.html" TargetMode="External"/><Relationship Id="rId3" Type="http://schemas.openxmlformats.org/officeDocument/2006/relationships/hyperlink" Target="http://[1]https:/killedbypolice.net/" TargetMode="External"/><Relationship Id="rId7" Type="http://schemas.openxmlformats.org/officeDocument/2006/relationships/hyperlink" Target="https://projecteuclid.org/download/pdf_1/euclid.aos/1013203451" TargetMode="External"/><Relationship Id="rId12" Type="http://schemas.openxmlformats.org/officeDocument/2006/relationships/hyperlink" Target="https://scholar.google.com/scholar?hl=en&amp;as_sdt=0%2C33&amp;q=On+Racial+Disparities+in+Recent+Fatal+Police+Shootings&amp;btnG=" TargetMode="External"/><Relationship Id="rId17" Type="http://schemas.openxmlformats.org/officeDocument/2006/relationships/hyperlink" Target="https://ucr.fbi.gov/crime-in-the-u.s/2017/crime-in-the-u.s.-2017/topic-pages/tables/table-4" TargetMode="External"/><Relationship Id="rId2" Type="http://schemas.openxmlformats.org/officeDocument/2006/relationships/image" Target="../media/image5.png"/><Relationship Id="rId16" Type="http://schemas.openxmlformats.org/officeDocument/2006/relationships/hyperlink" Target="https://en.wikipedia.org/wiki/List_of_U.S._states_and_territories_by_area" TargetMode="External"/><Relationship Id="rId1" Type="http://schemas.openxmlformats.org/officeDocument/2006/relationships/slideLayout" Target="../slideLayouts/slideLayout2.xml"/><Relationship Id="rId6" Type="http://schemas.openxmlformats.org/officeDocument/2006/relationships/hyperlink" Target="https://www.cs.waikato.ac.nz/ml/publications/1995/Cleary95-KStar.pdf" TargetMode="External"/><Relationship Id="rId11" Type="http://schemas.openxmlformats.org/officeDocument/2006/relationships/hyperlink" Target="https://www.trainingreform.org/state-police-training-requirements" TargetMode="External"/><Relationship Id="rId5" Type="http://schemas.openxmlformats.org/officeDocument/2006/relationships/hyperlink" Target="https://www.sciencedirect.com/science/article/pii/S0169023X06000218?casa_token=QYzuEqLKj-4AAAAA:VtVZ_ubtvLPaO9Cty6wN6O9XvfyhxTze45u5JD4mq1weeGJhtzlXnO2AHnEjxIVz5mUJ3Wd7jA" TargetMode="External"/><Relationship Id="rId15" Type="http://schemas.openxmlformats.org/officeDocument/2006/relationships/hyperlink" Target="https://worldpopulationreview.com/state-rankings/gun-ownership-by-state" TargetMode="External"/><Relationship Id="rId10" Type="http://schemas.openxmlformats.org/officeDocument/2006/relationships/hyperlink" Target="https://www.pewsocialtrends.org/2017/06/22/the-demographics-of-gun-ownership/" TargetMode="External"/><Relationship Id="rId19" Type="http://schemas.openxmlformats.org/officeDocument/2006/relationships/hyperlink" Target="https://www.bjs.gov/content/pub/pdf/cv19.pdf" TargetMode="External"/><Relationship Id="rId4" Type="http://schemas.openxmlformats.org/officeDocument/2006/relationships/hyperlink" Target="https://github.com/washingtonpost/data-police-shootings" TargetMode="External"/><Relationship Id="rId9" Type="http://schemas.openxmlformats.org/officeDocument/2006/relationships/hyperlink" Target="https://en.wikipedia.org/wiki/Thomas_Jefferson" TargetMode="External"/><Relationship Id="rId14" Type="http://schemas.openxmlformats.org/officeDocument/2006/relationships/hyperlink" Target="https://disa.com/map-of-marijuana-legality-by-stat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1632-2CA7-A44C-B977-7DB7B7B512DE}"/>
              </a:ext>
            </a:extLst>
          </p:cNvPr>
          <p:cNvSpPr>
            <a:spLocks noGrp="1"/>
          </p:cNvSpPr>
          <p:nvPr>
            <p:ph type="ctrTitle"/>
          </p:nvPr>
        </p:nvSpPr>
        <p:spPr>
          <a:xfrm>
            <a:off x="1009519" y="1015107"/>
            <a:ext cx="9966960" cy="3592432"/>
          </a:xfrm>
        </p:spPr>
        <p:txBody>
          <a:bodyPr>
            <a:normAutofit/>
          </a:bodyPr>
          <a:lstStyle/>
          <a:p>
            <a:r>
              <a:rPr lang="en-US" sz="8000"/>
              <a:t>US </a:t>
            </a:r>
            <a:r>
              <a:rPr lang="en-US" sz="7200"/>
              <a:t>Fatal</a:t>
            </a:r>
            <a:r>
              <a:rPr lang="en-US" sz="8000"/>
              <a:t> Police Shooting Analysis and Prediction</a:t>
            </a:r>
          </a:p>
        </p:txBody>
      </p:sp>
      <p:sp>
        <p:nvSpPr>
          <p:cNvPr id="3" name="Subtitle 2">
            <a:extLst>
              <a:ext uri="{FF2B5EF4-FFF2-40B4-BE49-F238E27FC236}">
                <a16:creationId xmlns:a16="http://schemas.microsoft.com/office/drawing/2014/main" id="{1A3FD2B9-EAD2-7940-9CAB-39842ED7124C}"/>
              </a:ext>
            </a:extLst>
          </p:cNvPr>
          <p:cNvSpPr>
            <a:spLocks noGrp="1"/>
          </p:cNvSpPr>
          <p:nvPr>
            <p:ph type="subTitle" idx="1"/>
          </p:nvPr>
        </p:nvSpPr>
        <p:spPr>
          <a:xfrm>
            <a:off x="2247006" y="4879368"/>
            <a:ext cx="2755918" cy="1069848"/>
          </a:xfrm>
        </p:spPr>
        <p:txBody>
          <a:bodyPr>
            <a:normAutofit/>
          </a:bodyPr>
          <a:lstStyle/>
          <a:p>
            <a:r>
              <a:rPr lang="en-US">
                <a:solidFill>
                  <a:srgbClr val="000000"/>
                </a:solidFill>
              </a:rPr>
              <a:t>Yuan Wang  </a:t>
            </a:r>
          </a:p>
          <a:p>
            <a:r>
              <a:rPr lang="en-US" sz="1200"/>
              <a:t>yuan.wang1@simon.rochester.edu</a:t>
            </a:r>
            <a:endParaRPr lang="en-US" sz="1200">
              <a:solidFill>
                <a:srgbClr val="000000"/>
              </a:solidFill>
            </a:endParaRPr>
          </a:p>
        </p:txBody>
      </p:sp>
      <p:pic>
        <p:nvPicPr>
          <p:cNvPr id="4" name="Picture 2" descr="University of Rochester CFD">
            <a:extLst>
              <a:ext uri="{FF2B5EF4-FFF2-40B4-BE49-F238E27FC236}">
                <a16:creationId xmlns:a16="http://schemas.microsoft.com/office/drawing/2014/main" id="{8255D4BB-0C98-6448-B76C-4150E19F6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9" y="6492874"/>
            <a:ext cx="1768069" cy="365125"/>
          </a:xfrm>
          <a:prstGeom prst="rect">
            <a:avLst/>
          </a:prstGeom>
          <a:noFill/>
          <a:extLst>
            <a:ext uri="{909E8E84-426E-40DD-AFC4-6F175D3DCCD1}">
              <a14:hiddenFill xmlns:a14="http://schemas.microsoft.com/office/drawing/2010/main">
                <a:solidFill>
                  <a:srgbClr val="FFFFFF"/>
                </a:solidFill>
              </a14:hiddenFill>
            </a:ext>
          </a:extLst>
        </p:spPr>
      </p:pic>
      <p:sp>
        <p:nvSpPr>
          <p:cNvPr id="24" name="Subtitle 2">
            <a:extLst>
              <a:ext uri="{FF2B5EF4-FFF2-40B4-BE49-F238E27FC236}">
                <a16:creationId xmlns:a16="http://schemas.microsoft.com/office/drawing/2014/main" id="{C1615221-1BFD-2443-B89F-305308F6D9A8}"/>
              </a:ext>
            </a:extLst>
          </p:cNvPr>
          <p:cNvSpPr txBox="1">
            <a:spLocks/>
          </p:cNvSpPr>
          <p:nvPr/>
        </p:nvSpPr>
        <p:spPr>
          <a:xfrm>
            <a:off x="5602796" y="4879368"/>
            <a:ext cx="2755918" cy="106984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err="1">
                <a:solidFill>
                  <a:srgbClr val="000000"/>
                </a:solidFill>
              </a:rPr>
              <a:t>Yangxin</a:t>
            </a:r>
            <a:r>
              <a:rPr lang="en-US">
                <a:solidFill>
                  <a:srgbClr val="000000"/>
                </a:solidFill>
              </a:rPr>
              <a:t> Fan</a:t>
            </a:r>
          </a:p>
          <a:p>
            <a:r>
              <a:rPr lang="en-US" sz="1200"/>
              <a:t>yfan24@ur.rochester.edu</a:t>
            </a:r>
            <a:endParaRPr lang="en-US" sz="1200">
              <a:solidFill>
                <a:srgbClr val="000000"/>
              </a:solidFill>
            </a:endParaRPr>
          </a:p>
        </p:txBody>
      </p:sp>
    </p:spTree>
    <p:extLst>
      <p:ext uri="{BB962C8B-B14F-4D97-AF65-F5344CB8AC3E}">
        <p14:creationId xmlns:p14="http://schemas.microsoft.com/office/powerpoint/2010/main" val="3099463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p:txBody>
          <a:bodyPr>
            <a:normAutofit/>
          </a:bodyPr>
          <a:lstStyle/>
          <a:p>
            <a:r>
              <a:rPr lang="en-US"/>
              <a:t>Media reporting analysis</a:t>
            </a:r>
          </a:p>
        </p:txBody>
      </p:sp>
      <p:sp>
        <p:nvSpPr>
          <p:cNvPr id="3" name="Content Placeholder 2">
            <a:extLst>
              <a:ext uri="{FF2B5EF4-FFF2-40B4-BE49-F238E27FC236}">
                <a16:creationId xmlns:a16="http://schemas.microsoft.com/office/drawing/2014/main" id="{43AF8815-EB34-4E48-AE1E-9678CDB8CBA1}"/>
              </a:ext>
            </a:extLst>
          </p:cNvPr>
          <p:cNvSpPr>
            <a:spLocks noGrp="1"/>
          </p:cNvSpPr>
          <p:nvPr>
            <p:ph idx="1"/>
          </p:nvPr>
        </p:nvSpPr>
        <p:spPr>
          <a:xfrm>
            <a:off x="630621" y="5138598"/>
            <a:ext cx="11382703" cy="1373503"/>
          </a:xfrm>
        </p:spPr>
        <p:txBody>
          <a:bodyPr>
            <a:normAutofit/>
          </a:bodyPr>
          <a:lstStyle/>
          <a:p>
            <a:r>
              <a:rPr lang="en-US" dirty="0"/>
              <a:t>FOX has the least </a:t>
            </a:r>
            <a:r>
              <a:rPr lang="en-US" altLang="zh-CN" dirty="0"/>
              <a:t>total absolute </a:t>
            </a:r>
            <a:r>
              <a:rPr lang="en-US" dirty="0"/>
              <a:t>deviation rate from the WP Data. White –3.3% , Black +5.6%</a:t>
            </a:r>
          </a:p>
          <a:p>
            <a:r>
              <a:rPr lang="en-US" altLang="zh-CN" dirty="0"/>
              <a:t>NBC has the largest total absolute deviation rate </a:t>
            </a:r>
            <a:r>
              <a:rPr lang="en-US" dirty="0"/>
              <a:t>from the WP Data</a:t>
            </a:r>
            <a:r>
              <a:rPr lang="en-US" altLang="zh-CN" dirty="0"/>
              <a:t>. </a:t>
            </a:r>
            <a:r>
              <a:rPr lang="en-US" dirty="0"/>
              <a:t>White -17.4%, Black +15.0%</a:t>
            </a:r>
          </a:p>
          <a:p>
            <a:endParaRPr lang="en-US" sz="1600" dirty="0"/>
          </a:p>
        </p:txBody>
      </p:sp>
      <p:pic>
        <p:nvPicPr>
          <p:cNvPr id="5122" name="Picture 2" descr="University of Rochester CFD">
            <a:extLst>
              <a:ext uri="{FF2B5EF4-FFF2-40B4-BE49-F238E27FC236}">
                <a16:creationId xmlns:a16="http://schemas.microsoft.com/office/drawing/2014/main" id="{5060C714-7E25-6649-810F-4114289BD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69" y="6492875"/>
            <a:ext cx="1768066" cy="365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AD9E9C4-0052-044E-8939-10F5C80A8762}"/>
              </a:ext>
            </a:extLst>
          </p:cNvPr>
          <p:cNvPicPr/>
          <p:nvPr/>
        </p:nvPicPr>
        <p:blipFill>
          <a:blip r:embed="rId3">
            <a:extLst>
              <a:ext uri="{28A0092B-C50C-407E-A947-70E740481C1C}">
                <a14:useLocalDpi xmlns:a14="http://schemas.microsoft.com/office/drawing/2010/main" val="0"/>
              </a:ext>
            </a:extLst>
          </a:blip>
          <a:stretch>
            <a:fillRect/>
          </a:stretch>
        </p:blipFill>
        <p:spPr>
          <a:xfrm>
            <a:off x="630621" y="1786759"/>
            <a:ext cx="5465379" cy="3194182"/>
          </a:xfrm>
          <a:prstGeom prst="rect">
            <a:avLst/>
          </a:prstGeom>
        </p:spPr>
      </p:pic>
      <p:pic>
        <p:nvPicPr>
          <p:cNvPr id="18" name="Picture 17">
            <a:extLst>
              <a:ext uri="{FF2B5EF4-FFF2-40B4-BE49-F238E27FC236}">
                <a16:creationId xmlns:a16="http://schemas.microsoft.com/office/drawing/2014/main" id="{F56EBE33-F59E-7747-B4A7-A8A11A8074E6}"/>
              </a:ext>
            </a:extLst>
          </p:cNvPr>
          <p:cNvPicPr/>
          <p:nvPr/>
        </p:nvPicPr>
        <p:blipFill>
          <a:blip r:embed="rId4">
            <a:extLst>
              <a:ext uri="{28A0092B-C50C-407E-A947-70E740481C1C}">
                <a14:useLocalDpi xmlns:a14="http://schemas.microsoft.com/office/drawing/2010/main" val="0"/>
              </a:ext>
            </a:extLst>
          </a:blip>
          <a:stretch>
            <a:fillRect/>
          </a:stretch>
        </p:blipFill>
        <p:spPr>
          <a:xfrm>
            <a:off x="6403849" y="1786759"/>
            <a:ext cx="4842219" cy="3278265"/>
          </a:xfrm>
          <a:prstGeom prst="rect">
            <a:avLst/>
          </a:prstGeom>
        </p:spPr>
      </p:pic>
      <p:sp>
        <p:nvSpPr>
          <p:cNvPr id="7" name="Content Placeholder 2">
            <a:extLst>
              <a:ext uri="{FF2B5EF4-FFF2-40B4-BE49-F238E27FC236}">
                <a16:creationId xmlns:a16="http://schemas.microsoft.com/office/drawing/2014/main" id="{1AC7F1BD-8186-C744-8DE7-C0DDB8B0AF07}"/>
              </a:ext>
            </a:extLst>
          </p:cNvPr>
          <p:cNvSpPr txBox="1">
            <a:spLocks/>
          </p:cNvSpPr>
          <p:nvPr/>
        </p:nvSpPr>
        <p:spPr>
          <a:xfrm>
            <a:off x="8096119" y="255599"/>
            <a:ext cx="3917205" cy="1373503"/>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lvl="0"/>
            <a:r>
              <a:rPr lang="en-US" sz="1000" b="1" i="1"/>
              <a:t>Reporting deviation rate </a:t>
            </a:r>
            <a:r>
              <a:rPr lang="en-US" sz="1000" i="1"/>
              <a:t>of media B regarding race A = R(B, A) = reported proportion of race A by media B – real proportion of race A in WP Data.</a:t>
            </a:r>
            <a:endParaRPr lang="en-US" sz="1000"/>
          </a:p>
          <a:p>
            <a:r>
              <a:rPr lang="en-US" sz="1000" i="1"/>
              <a:t>If R(B, A) &lt; 0, media B underreports race A victims.</a:t>
            </a:r>
            <a:endParaRPr lang="en-US" sz="1000"/>
          </a:p>
          <a:p>
            <a:r>
              <a:rPr lang="en-US" sz="1000" i="1"/>
              <a:t>Else R(B, A) &gt; 0, media B overreports race A victims.</a:t>
            </a:r>
          </a:p>
          <a:p>
            <a:r>
              <a:rPr lang="en-US" sz="1000" b="1" i="1"/>
              <a:t>Total absolute reporting deviation rate </a:t>
            </a:r>
            <a:r>
              <a:rPr lang="en-US" sz="1000" i="1"/>
              <a:t>of media B = </a:t>
            </a:r>
            <a:r>
              <a:rPr lang="en-US" sz="1000" i="1" err="1"/>
              <a:t>Σ</a:t>
            </a:r>
            <a:r>
              <a:rPr lang="en-US" sz="1000" i="1"/>
              <a:t> |R(B, Ai)|, Ai is a particular race.</a:t>
            </a:r>
            <a:endParaRPr lang="en-US" sz="1000"/>
          </a:p>
        </p:txBody>
      </p:sp>
    </p:spTree>
    <p:extLst>
      <p:ext uri="{BB962C8B-B14F-4D97-AF65-F5344CB8AC3E}">
        <p14:creationId xmlns:p14="http://schemas.microsoft.com/office/powerpoint/2010/main" val="3504998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1">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a:xfrm>
            <a:off x="643468" y="643466"/>
            <a:ext cx="3686312" cy="5528734"/>
          </a:xfrm>
        </p:spPr>
        <p:txBody>
          <a:bodyPr>
            <a:normAutofit/>
          </a:bodyPr>
          <a:lstStyle/>
          <a:p>
            <a:pPr algn="r"/>
            <a:r>
              <a:rPr lang="en-US" sz="4800">
                <a:solidFill>
                  <a:srgbClr val="FFFFFF"/>
                </a:solidFill>
              </a:rPr>
              <a:t>Content</a:t>
            </a:r>
          </a:p>
        </p:txBody>
      </p:sp>
      <p:sp>
        <p:nvSpPr>
          <p:cNvPr id="3" name="Content Placeholder 2">
            <a:extLst>
              <a:ext uri="{FF2B5EF4-FFF2-40B4-BE49-F238E27FC236}">
                <a16:creationId xmlns:a16="http://schemas.microsoft.com/office/drawing/2014/main" id="{43AF8815-EB34-4E48-AE1E-9678CDB8CBA1}"/>
              </a:ext>
            </a:extLst>
          </p:cNvPr>
          <p:cNvSpPr>
            <a:spLocks noGrp="1"/>
          </p:cNvSpPr>
          <p:nvPr>
            <p:ph idx="1"/>
          </p:nvPr>
        </p:nvSpPr>
        <p:spPr>
          <a:xfrm>
            <a:off x="5053780" y="599768"/>
            <a:ext cx="6074467" cy="5572432"/>
          </a:xfrm>
        </p:spPr>
        <p:txBody>
          <a:bodyPr anchor="ctr">
            <a:normAutofit/>
          </a:bodyPr>
          <a:lstStyle/>
          <a:p>
            <a:r>
              <a:rPr lang="en-US"/>
              <a:t>Executive Summary</a:t>
            </a:r>
          </a:p>
          <a:p>
            <a:r>
              <a:rPr lang="en-US"/>
              <a:t>Media reporting analysis</a:t>
            </a:r>
          </a:p>
          <a:p>
            <a:r>
              <a:rPr lang="en-US">
                <a:solidFill>
                  <a:schemeClr val="accent2"/>
                </a:solidFill>
              </a:rPr>
              <a:t>WP Fatal police shooting dataset insight</a:t>
            </a:r>
          </a:p>
          <a:p>
            <a:pPr lvl="1">
              <a:buFont typeface="Arial" panose="020B0604020202020204" pitchFamily="34" charset="0"/>
              <a:buChar char="•"/>
            </a:pPr>
            <a:r>
              <a:rPr lang="en-US">
                <a:solidFill>
                  <a:schemeClr val="accent2"/>
                </a:solidFill>
              </a:rPr>
              <a:t>Frequent pattern mining</a:t>
            </a:r>
          </a:p>
          <a:p>
            <a:pPr lvl="1">
              <a:buFont typeface="Arial" panose="020B0604020202020204" pitchFamily="34" charset="0"/>
              <a:buChar char="•"/>
            </a:pPr>
            <a:r>
              <a:rPr lang="en-US">
                <a:solidFill>
                  <a:schemeClr val="accent2"/>
                </a:solidFill>
              </a:rPr>
              <a:t>Correlated variables analysis</a:t>
            </a:r>
          </a:p>
          <a:p>
            <a:r>
              <a:rPr lang="en-US"/>
              <a:t>Fatal police shooting prediction</a:t>
            </a:r>
          </a:p>
          <a:p>
            <a:pPr lvl="1">
              <a:buFont typeface="Arial" panose="020B0604020202020204" pitchFamily="34" charset="0"/>
              <a:buChar char="•"/>
            </a:pPr>
            <a:r>
              <a:rPr lang="en-US"/>
              <a:t>Shooting rate prediction</a:t>
            </a:r>
          </a:p>
          <a:p>
            <a:pPr lvl="1">
              <a:buFont typeface="Arial" panose="020B0604020202020204" pitchFamily="34" charset="0"/>
              <a:buChar char="•"/>
            </a:pPr>
            <a:r>
              <a:rPr lang="en-US"/>
              <a:t>Shooting race prediction</a:t>
            </a:r>
          </a:p>
          <a:p>
            <a:r>
              <a:rPr lang="en-US"/>
              <a:t>Conclusion</a:t>
            </a:r>
          </a:p>
        </p:txBody>
      </p:sp>
      <p:sp>
        <p:nvSpPr>
          <p:cNvPr id="19" name="Oval 23">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1" name="Oval 25">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5" name="Picture 2" descr="University of Rochester CFD">
            <a:extLst>
              <a:ext uri="{FF2B5EF4-FFF2-40B4-BE49-F238E27FC236}">
                <a16:creationId xmlns:a16="http://schemas.microsoft.com/office/drawing/2014/main" id="{8048D539-870B-8247-A317-4845B736B8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69" y="6492874"/>
            <a:ext cx="1768069"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49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p:txBody>
          <a:bodyPr>
            <a:normAutofit/>
          </a:bodyPr>
          <a:lstStyle/>
          <a:p>
            <a:r>
              <a:rPr lang="en-US"/>
              <a:t>Frequent pattern mining</a:t>
            </a:r>
          </a:p>
        </p:txBody>
      </p:sp>
      <p:sp>
        <p:nvSpPr>
          <p:cNvPr id="3" name="Content Placeholder 2">
            <a:extLst>
              <a:ext uri="{FF2B5EF4-FFF2-40B4-BE49-F238E27FC236}">
                <a16:creationId xmlns:a16="http://schemas.microsoft.com/office/drawing/2014/main" id="{43AF8815-EB34-4E48-AE1E-9678CDB8CBA1}"/>
              </a:ext>
            </a:extLst>
          </p:cNvPr>
          <p:cNvSpPr>
            <a:spLocks noGrp="1"/>
          </p:cNvSpPr>
          <p:nvPr>
            <p:ph idx="1"/>
          </p:nvPr>
        </p:nvSpPr>
        <p:spPr>
          <a:xfrm>
            <a:off x="483476" y="5318234"/>
            <a:ext cx="6893508" cy="1149279"/>
          </a:xfrm>
        </p:spPr>
        <p:txBody>
          <a:bodyPr>
            <a:normAutofit lnSpcReduction="10000"/>
          </a:bodyPr>
          <a:lstStyle/>
          <a:p>
            <a:r>
              <a:rPr lang="en-US" dirty="0"/>
              <a:t>A typical scenario: a “man” (96%) “without mental illness” (77%) uses “gun”(57%) “attack”(65%) police then get “shot”(95%) by police who does not wear “body camera”</a:t>
            </a:r>
            <a:r>
              <a:rPr lang="en-US" sz="1800" dirty="0"/>
              <a:t> (88%) </a:t>
            </a:r>
            <a:endParaRPr lang="en-US" sz="1600" dirty="0"/>
          </a:p>
        </p:txBody>
      </p:sp>
      <p:pic>
        <p:nvPicPr>
          <p:cNvPr id="5122" name="Picture 2" descr="University of Rochester CFD">
            <a:extLst>
              <a:ext uri="{FF2B5EF4-FFF2-40B4-BE49-F238E27FC236}">
                <a16:creationId xmlns:a16="http://schemas.microsoft.com/office/drawing/2014/main" id="{5060C714-7E25-6649-810F-4114289BD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9" y="6492875"/>
            <a:ext cx="1768066" cy="3651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AD26405-6A6D-B145-A837-584A6D9AA998}"/>
              </a:ext>
            </a:extLst>
          </p:cNvPr>
          <p:cNvPicPr/>
          <p:nvPr/>
        </p:nvPicPr>
        <p:blipFill>
          <a:blip r:embed="rId4">
            <a:extLst>
              <a:ext uri="{28A0092B-C50C-407E-A947-70E740481C1C}">
                <a14:useLocalDpi xmlns:a14="http://schemas.microsoft.com/office/drawing/2010/main" val="0"/>
              </a:ext>
            </a:extLst>
          </a:blip>
          <a:stretch>
            <a:fillRect/>
          </a:stretch>
        </p:blipFill>
        <p:spPr>
          <a:xfrm>
            <a:off x="860711" y="1719534"/>
            <a:ext cx="5855399" cy="3418931"/>
          </a:xfrm>
          <a:prstGeom prst="rect">
            <a:avLst/>
          </a:prstGeom>
        </p:spPr>
      </p:pic>
      <p:pic>
        <p:nvPicPr>
          <p:cNvPr id="14" name="Picture 13">
            <a:extLst>
              <a:ext uri="{FF2B5EF4-FFF2-40B4-BE49-F238E27FC236}">
                <a16:creationId xmlns:a16="http://schemas.microsoft.com/office/drawing/2014/main" id="{D02DF79F-03BA-B741-9C55-2E31174C00E6}"/>
              </a:ext>
            </a:extLst>
          </p:cNvPr>
          <p:cNvPicPr/>
          <p:nvPr/>
        </p:nvPicPr>
        <p:blipFill>
          <a:blip r:embed="rId5">
            <a:extLst>
              <a:ext uri="{28A0092B-C50C-407E-A947-70E740481C1C}">
                <a14:useLocalDpi xmlns:a14="http://schemas.microsoft.com/office/drawing/2010/main" val="0"/>
              </a:ext>
            </a:extLst>
          </a:blip>
          <a:stretch>
            <a:fillRect/>
          </a:stretch>
        </p:blipFill>
        <p:spPr>
          <a:xfrm>
            <a:off x="7871253" y="951687"/>
            <a:ext cx="4111239" cy="5506594"/>
          </a:xfrm>
          <a:prstGeom prst="rect">
            <a:avLst/>
          </a:prstGeom>
        </p:spPr>
      </p:pic>
      <p:sp>
        <p:nvSpPr>
          <p:cNvPr id="7" name="Content Placeholder 2">
            <a:extLst>
              <a:ext uri="{FF2B5EF4-FFF2-40B4-BE49-F238E27FC236}">
                <a16:creationId xmlns:a16="http://schemas.microsoft.com/office/drawing/2014/main" id="{C6B7BBE2-5427-D946-B633-CCB96CFD70AB}"/>
              </a:ext>
            </a:extLst>
          </p:cNvPr>
          <p:cNvSpPr txBox="1">
            <a:spLocks/>
          </p:cNvSpPr>
          <p:nvPr/>
        </p:nvSpPr>
        <p:spPr>
          <a:xfrm>
            <a:off x="8008883" y="199697"/>
            <a:ext cx="3881438" cy="67266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lvl="0"/>
            <a:r>
              <a:rPr lang="en-US" sz="1600"/>
              <a:t>Frequent pattern:  </a:t>
            </a:r>
            <a:r>
              <a:rPr lang="en-US" sz="1600" err="1"/>
              <a:t>mini_sup</a:t>
            </a:r>
            <a:r>
              <a:rPr lang="en-US" sz="1600"/>
              <a:t> = 50%, total sample size = 5818</a:t>
            </a:r>
          </a:p>
        </p:txBody>
      </p:sp>
      <p:sp>
        <p:nvSpPr>
          <p:cNvPr id="4" name="Rectangle 3">
            <a:extLst>
              <a:ext uri="{FF2B5EF4-FFF2-40B4-BE49-F238E27FC236}">
                <a16:creationId xmlns:a16="http://schemas.microsoft.com/office/drawing/2014/main" id="{EF19DDBA-44C8-D54C-AFD1-45900AFE3DD9}"/>
              </a:ext>
            </a:extLst>
          </p:cNvPr>
          <p:cNvSpPr/>
          <p:nvPr/>
        </p:nvSpPr>
        <p:spPr>
          <a:xfrm>
            <a:off x="8898898" y="6458281"/>
            <a:ext cx="2055947" cy="369332"/>
          </a:xfrm>
          <a:prstGeom prst="rect">
            <a:avLst/>
          </a:prstGeom>
        </p:spPr>
        <p:txBody>
          <a:bodyPr wrap="none">
            <a:spAutoFit/>
          </a:bodyPr>
          <a:lstStyle/>
          <a:p>
            <a:r>
              <a:rPr lang="en-US">
                <a:solidFill>
                  <a:srgbClr val="0E101A"/>
                </a:solidFill>
                <a:latin typeface="Calibri" panose="020F0502020204030204" pitchFamily="34" charset="0"/>
                <a:ea typeface="DengXian" panose="02010600030101010101" pitchFamily="2" charset="-122"/>
                <a:cs typeface="Arial" panose="020B0604020202020204" pitchFamily="34" charset="0"/>
              </a:rPr>
              <a:t>FP-growth [HPY00], </a:t>
            </a:r>
            <a:endParaRPr lang="en-US"/>
          </a:p>
        </p:txBody>
      </p:sp>
    </p:spTree>
    <p:extLst>
      <p:ext uri="{BB962C8B-B14F-4D97-AF65-F5344CB8AC3E}">
        <p14:creationId xmlns:p14="http://schemas.microsoft.com/office/powerpoint/2010/main" val="2452028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p:txBody>
          <a:bodyPr>
            <a:normAutofit/>
          </a:bodyPr>
          <a:lstStyle/>
          <a:p>
            <a:r>
              <a:rPr lang="en-US"/>
              <a:t>Frequent pattern mining</a:t>
            </a:r>
          </a:p>
        </p:txBody>
      </p:sp>
      <p:sp>
        <p:nvSpPr>
          <p:cNvPr id="3" name="Content Placeholder 2">
            <a:extLst>
              <a:ext uri="{FF2B5EF4-FFF2-40B4-BE49-F238E27FC236}">
                <a16:creationId xmlns:a16="http://schemas.microsoft.com/office/drawing/2014/main" id="{43AF8815-EB34-4E48-AE1E-9678CDB8CBA1}"/>
              </a:ext>
            </a:extLst>
          </p:cNvPr>
          <p:cNvSpPr>
            <a:spLocks noGrp="1"/>
          </p:cNvSpPr>
          <p:nvPr>
            <p:ph idx="1"/>
          </p:nvPr>
        </p:nvSpPr>
        <p:spPr>
          <a:xfrm>
            <a:off x="1069848" y="5147551"/>
            <a:ext cx="10248089" cy="1149279"/>
          </a:xfrm>
        </p:spPr>
        <p:txBody>
          <a:bodyPr vert="horz" lIns="91440" tIns="45720" rIns="91440" bIns="45720" rtlCol="0" anchor="t">
            <a:normAutofit/>
          </a:bodyPr>
          <a:lstStyle/>
          <a:p>
            <a:r>
              <a:rPr lang="en-US" dirty="0"/>
              <a:t>“</a:t>
            </a:r>
            <a:r>
              <a:rPr lang="en-US" b="1" dirty="0"/>
              <a:t>California</a:t>
            </a:r>
            <a:r>
              <a:rPr lang="en-US" dirty="0"/>
              <a:t>,” “</a:t>
            </a:r>
            <a:r>
              <a:rPr lang="en-US" b="1" dirty="0"/>
              <a:t>Texas</a:t>
            </a:r>
            <a:r>
              <a:rPr lang="en-US" dirty="0"/>
              <a:t>,” “</a:t>
            </a:r>
            <a:r>
              <a:rPr lang="en-US" b="1" dirty="0"/>
              <a:t>Florida</a:t>
            </a:r>
            <a:r>
              <a:rPr lang="en-US" dirty="0"/>
              <a:t>” are the top three states </a:t>
            </a:r>
          </a:p>
          <a:p>
            <a:pPr>
              <a:buClr>
                <a:srgbClr val="9E3611"/>
              </a:buClr>
            </a:pPr>
            <a:r>
              <a:rPr lang="en-US" dirty="0"/>
              <a:t> “</a:t>
            </a:r>
            <a:r>
              <a:rPr lang="en-US" b="1" dirty="0"/>
              <a:t>Los Angles</a:t>
            </a:r>
            <a:r>
              <a:rPr lang="en-US" dirty="0"/>
              <a:t>”</a:t>
            </a:r>
            <a:r>
              <a:rPr lang="en-US" b="1" dirty="0"/>
              <a:t> </a:t>
            </a:r>
            <a:r>
              <a:rPr lang="en-US" dirty="0"/>
              <a:t>and “</a:t>
            </a:r>
            <a:r>
              <a:rPr lang="en-US" b="1" dirty="0"/>
              <a:t>Atlanta</a:t>
            </a:r>
            <a:r>
              <a:rPr lang="en-US" dirty="0"/>
              <a:t>” are two of the largest hotspots which are highly related to the large population city </a:t>
            </a:r>
          </a:p>
        </p:txBody>
      </p:sp>
      <p:pic>
        <p:nvPicPr>
          <p:cNvPr id="5122" name="Picture 2" descr="University of Rochester CFD">
            <a:extLst>
              <a:ext uri="{FF2B5EF4-FFF2-40B4-BE49-F238E27FC236}">
                <a16:creationId xmlns:a16="http://schemas.microsoft.com/office/drawing/2014/main" id="{5060C714-7E25-6649-810F-4114289BD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9" y="6492875"/>
            <a:ext cx="1768066" cy="3651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Map&#10;&#10;Description automatically generated">
            <a:extLst>
              <a:ext uri="{FF2B5EF4-FFF2-40B4-BE49-F238E27FC236}">
                <a16:creationId xmlns:a16="http://schemas.microsoft.com/office/drawing/2014/main" id="{FEF9D58C-C805-BE42-8D5C-74ADF2FB8BB3}"/>
              </a:ext>
            </a:extLst>
          </p:cNvPr>
          <p:cNvPicPr/>
          <p:nvPr/>
        </p:nvPicPr>
        <p:blipFill>
          <a:blip r:embed="rId4">
            <a:extLst>
              <a:ext uri="{28A0092B-C50C-407E-A947-70E740481C1C}">
                <a14:useLocalDpi xmlns:a14="http://schemas.microsoft.com/office/drawing/2010/main" val="0"/>
              </a:ext>
            </a:extLst>
          </a:blip>
          <a:stretch>
            <a:fillRect/>
          </a:stretch>
        </p:blipFill>
        <p:spPr>
          <a:xfrm>
            <a:off x="443885" y="1846396"/>
            <a:ext cx="5972428" cy="3301155"/>
          </a:xfrm>
          <a:prstGeom prst="rect">
            <a:avLst/>
          </a:prstGeom>
        </p:spPr>
      </p:pic>
      <p:pic>
        <p:nvPicPr>
          <p:cNvPr id="16" name="Picture 15">
            <a:extLst>
              <a:ext uri="{FF2B5EF4-FFF2-40B4-BE49-F238E27FC236}">
                <a16:creationId xmlns:a16="http://schemas.microsoft.com/office/drawing/2014/main" id="{57D247D8-77FB-994D-9147-6C274DC6A970}"/>
              </a:ext>
            </a:extLst>
          </p:cNvPr>
          <p:cNvPicPr/>
          <p:nvPr/>
        </p:nvPicPr>
        <p:blipFill>
          <a:blip r:embed="rId5">
            <a:extLst>
              <a:ext uri="{28A0092B-C50C-407E-A947-70E740481C1C}">
                <a14:useLocalDpi xmlns:a14="http://schemas.microsoft.com/office/drawing/2010/main" val="0"/>
              </a:ext>
            </a:extLst>
          </a:blip>
          <a:stretch>
            <a:fillRect/>
          </a:stretch>
        </p:blipFill>
        <p:spPr>
          <a:xfrm>
            <a:off x="6623786" y="1846396"/>
            <a:ext cx="5421068" cy="3323882"/>
          </a:xfrm>
          <a:prstGeom prst="rect">
            <a:avLst/>
          </a:prstGeom>
        </p:spPr>
      </p:pic>
      <p:sp>
        <p:nvSpPr>
          <p:cNvPr id="4" name="Rectangle 3">
            <a:extLst>
              <a:ext uri="{FF2B5EF4-FFF2-40B4-BE49-F238E27FC236}">
                <a16:creationId xmlns:a16="http://schemas.microsoft.com/office/drawing/2014/main" id="{EC90B633-6F2F-7B40-BADC-FB300AB5C569}"/>
              </a:ext>
            </a:extLst>
          </p:cNvPr>
          <p:cNvSpPr/>
          <p:nvPr/>
        </p:nvSpPr>
        <p:spPr>
          <a:xfrm>
            <a:off x="9169311" y="5183599"/>
            <a:ext cx="1021433" cy="369332"/>
          </a:xfrm>
          <a:prstGeom prst="rect">
            <a:avLst/>
          </a:prstGeom>
        </p:spPr>
        <p:txBody>
          <a:bodyPr wrap="none">
            <a:spAutoFit/>
          </a:bodyPr>
          <a:lstStyle/>
          <a:p>
            <a:r>
              <a:rPr lang="en-US">
                <a:solidFill>
                  <a:srgbClr val="0E101A"/>
                </a:solidFill>
                <a:latin typeface="Calibri" panose="020F0502020204030204" pitchFamily="34" charset="0"/>
                <a:ea typeface="DengXian" panose="02010600030101010101" pitchFamily="2" charset="-122"/>
                <a:cs typeface="Arial" panose="020B0604020202020204" pitchFamily="34" charset="0"/>
              </a:rPr>
              <a:t>DBSCAN</a:t>
            </a:r>
            <a:r>
              <a:rPr lang="en-US"/>
              <a:t> </a:t>
            </a:r>
          </a:p>
        </p:txBody>
      </p:sp>
      <p:sp>
        <p:nvSpPr>
          <p:cNvPr id="5" name="Rectangle 4">
            <a:extLst>
              <a:ext uri="{FF2B5EF4-FFF2-40B4-BE49-F238E27FC236}">
                <a16:creationId xmlns:a16="http://schemas.microsoft.com/office/drawing/2014/main" id="{09707261-FF09-D04D-AC69-46882C873867}"/>
              </a:ext>
            </a:extLst>
          </p:cNvPr>
          <p:cNvSpPr/>
          <p:nvPr/>
        </p:nvSpPr>
        <p:spPr>
          <a:xfrm>
            <a:off x="8553194" y="1357322"/>
            <a:ext cx="2987164" cy="369332"/>
          </a:xfrm>
          <a:prstGeom prst="rect">
            <a:avLst/>
          </a:prstGeom>
        </p:spPr>
        <p:txBody>
          <a:bodyPr wrap="none">
            <a:spAutoFit/>
          </a:bodyPr>
          <a:lstStyle/>
          <a:p>
            <a:r>
              <a:rPr lang="en-US">
                <a:solidFill>
                  <a:srgbClr val="0E101A"/>
                </a:solidFill>
                <a:latin typeface="Calibri" panose="020F0502020204030204" pitchFamily="34" charset="0"/>
                <a:ea typeface="DengXian" panose="02010600030101010101" pitchFamily="2" charset="-122"/>
                <a:cs typeface="Arial" panose="020B0604020202020204" pitchFamily="34" charset="0"/>
              </a:rPr>
              <a:t>eps=0.5 and </a:t>
            </a:r>
            <a:r>
              <a:rPr lang="en-US" err="1">
                <a:solidFill>
                  <a:srgbClr val="0E101A"/>
                </a:solidFill>
                <a:latin typeface="Calibri" panose="020F0502020204030204" pitchFamily="34" charset="0"/>
                <a:ea typeface="DengXian" panose="02010600030101010101" pitchFamily="2" charset="-122"/>
                <a:cs typeface="Arial" panose="020B0604020202020204" pitchFamily="34" charset="0"/>
              </a:rPr>
              <a:t>min_sample</a:t>
            </a:r>
            <a:r>
              <a:rPr lang="en-US">
                <a:solidFill>
                  <a:srgbClr val="0E101A"/>
                </a:solidFill>
                <a:latin typeface="Calibri" panose="020F0502020204030204" pitchFamily="34" charset="0"/>
                <a:ea typeface="DengXian" panose="02010600030101010101" pitchFamily="2" charset="-122"/>
                <a:cs typeface="Arial" panose="020B0604020202020204" pitchFamily="34" charset="0"/>
              </a:rPr>
              <a:t>=50, </a:t>
            </a:r>
            <a:endParaRPr lang="en-US"/>
          </a:p>
        </p:txBody>
      </p:sp>
    </p:spTree>
    <p:extLst>
      <p:ext uri="{BB962C8B-B14F-4D97-AF65-F5344CB8AC3E}">
        <p14:creationId xmlns:p14="http://schemas.microsoft.com/office/powerpoint/2010/main" val="2489237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p:txBody>
          <a:bodyPr>
            <a:normAutofit/>
          </a:bodyPr>
          <a:lstStyle/>
          <a:p>
            <a:r>
              <a:rPr lang="en-US"/>
              <a:t>Correlated variables analysis</a:t>
            </a:r>
          </a:p>
        </p:txBody>
      </p:sp>
      <p:sp>
        <p:nvSpPr>
          <p:cNvPr id="3" name="Content Placeholder 2">
            <a:extLst>
              <a:ext uri="{FF2B5EF4-FFF2-40B4-BE49-F238E27FC236}">
                <a16:creationId xmlns:a16="http://schemas.microsoft.com/office/drawing/2014/main" id="{43AF8815-EB34-4E48-AE1E-9678CDB8CBA1}"/>
              </a:ext>
            </a:extLst>
          </p:cNvPr>
          <p:cNvSpPr>
            <a:spLocks noGrp="1"/>
          </p:cNvSpPr>
          <p:nvPr>
            <p:ph idx="1"/>
          </p:nvPr>
        </p:nvSpPr>
        <p:spPr>
          <a:xfrm>
            <a:off x="829815" y="5064618"/>
            <a:ext cx="10973302" cy="1482038"/>
          </a:xfrm>
        </p:spPr>
        <p:txBody>
          <a:bodyPr vert="horz" lIns="91440" tIns="45720" rIns="91440" bIns="45720" rtlCol="0" anchor="t">
            <a:noAutofit/>
          </a:bodyPr>
          <a:lstStyle/>
          <a:p>
            <a:r>
              <a:rPr lang="en-US" b="1"/>
              <a:t>New Mexico</a:t>
            </a:r>
            <a:r>
              <a:rPr lang="en-US"/>
              <a:t> and </a:t>
            </a:r>
            <a:r>
              <a:rPr lang="en-US" b="1"/>
              <a:t>Alaska</a:t>
            </a:r>
            <a:r>
              <a:rPr lang="en-US"/>
              <a:t>  become the top states when using average fatal police shooting per one million people (</a:t>
            </a:r>
            <a:r>
              <a:rPr lang="en-US" b="1"/>
              <a:t>fatal police shooting rate)</a:t>
            </a:r>
          </a:p>
          <a:p>
            <a:r>
              <a:rPr lang="en-US"/>
              <a:t>Surprisingly, the color is getting darker from east to west which looks like </a:t>
            </a:r>
            <a:r>
              <a:rPr lang="en-US">
                <a:solidFill>
                  <a:schemeClr val="accent2"/>
                </a:solidFill>
              </a:rPr>
              <a:t>US history territory expansion</a:t>
            </a:r>
            <a:r>
              <a:rPr lang="en-US"/>
              <a:t>[13]. The </a:t>
            </a:r>
            <a:r>
              <a:rPr lang="en-US">
                <a:solidFill>
                  <a:schemeClr val="accent2"/>
                </a:solidFill>
              </a:rPr>
              <a:t>Correlation coefficient = 68% </a:t>
            </a:r>
          </a:p>
          <a:p>
            <a:endParaRPr lang="en-US"/>
          </a:p>
        </p:txBody>
      </p:sp>
      <p:pic>
        <p:nvPicPr>
          <p:cNvPr id="5122" name="Picture 2" descr="University of Rochester CFD">
            <a:extLst>
              <a:ext uri="{FF2B5EF4-FFF2-40B4-BE49-F238E27FC236}">
                <a16:creationId xmlns:a16="http://schemas.microsoft.com/office/drawing/2014/main" id="{5060C714-7E25-6649-810F-4114289BD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9" y="6492875"/>
            <a:ext cx="1768066" cy="3651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D44F01C-0D86-6F42-94ED-BDD047682011}"/>
              </a:ext>
            </a:extLst>
          </p:cNvPr>
          <p:cNvPicPr/>
          <p:nvPr/>
        </p:nvPicPr>
        <p:blipFill>
          <a:blip r:embed="rId4">
            <a:extLst>
              <a:ext uri="{28A0092B-C50C-407E-A947-70E740481C1C}">
                <a14:useLocalDpi xmlns:a14="http://schemas.microsoft.com/office/drawing/2010/main" val="0"/>
              </a:ext>
            </a:extLst>
          </a:blip>
          <a:stretch>
            <a:fillRect/>
          </a:stretch>
        </p:blipFill>
        <p:spPr>
          <a:xfrm>
            <a:off x="1" y="1576553"/>
            <a:ext cx="5783300" cy="3488066"/>
          </a:xfrm>
          <a:prstGeom prst="rect">
            <a:avLst/>
          </a:prstGeom>
        </p:spPr>
      </p:pic>
      <p:pic>
        <p:nvPicPr>
          <p:cNvPr id="14" name="Picture 13">
            <a:extLst>
              <a:ext uri="{FF2B5EF4-FFF2-40B4-BE49-F238E27FC236}">
                <a16:creationId xmlns:a16="http://schemas.microsoft.com/office/drawing/2014/main" id="{38FA3D73-7EC7-4F4B-862A-9A583811C77C}"/>
              </a:ext>
            </a:extLst>
          </p:cNvPr>
          <p:cNvPicPr/>
          <p:nvPr/>
        </p:nvPicPr>
        <p:blipFill>
          <a:blip r:embed="rId5">
            <a:extLst>
              <a:ext uri="{28A0092B-C50C-407E-A947-70E740481C1C}">
                <a14:useLocalDpi xmlns:a14="http://schemas.microsoft.com/office/drawing/2010/main" val="0"/>
              </a:ext>
            </a:extLst>
          </a:blip>
          <a:stretch>
            <a:fillRect/>
          </a:stretch>
        </p:blipFill>
        <p:spPr>
          <a:xfrm>
            <a:off x="6187983" y="1576552"/>
            <a:ext cx="5783300" cy="3545425"/>
          </a:xfrm>
          <a:prstGeom prst="rect">
            <a:avLst/>
          </a:prstGeom>
        </p:spPr>
      </p:pic>
      <p:sp>
        <p:nvSpPr>
          <p:cNvPr id="4" name="TextBox 3">
            <a:extLst>
              <a:ext uri="{FF2B5EF4-FFF2-40B4-BE49-F238E27FC236}">
                <a16:creationId xmlns:a16="http://schemas.microsoft.com/office/drawing/2014/main" id="{AED9D86C-3910-3D4F-8E04-BE6ACB5840D6}"/>
              </a:ext>
            </a:extLst>
          </p:cNvPr>
          <p:cNvSpPr txBox="1"/>
          <p:nvPr/>
        </p:nvSpPr>
        <p:spPr>
          <a:xfrm>
            <a:off x="3552900" y="1909311"/>
            <a:ext cx="3300248" cy="369332"/>
          </a:xfrm>
          <a:prstGeom prst="rect">
            <a:avLst/>
          </a:prstGeom>
          <a:noFill/>
        </p:spPr>
        <p:txBody>
          <a:bodyPr wrap="square" rtlCol="0">
            <a:spAutoFit/>
          </a:bodyPr>
          <a:lstStyle/>
          <a:p>
            <a:r>
              <a:rPr lang="en-US">
                <a:solidFill>
                  <a:schemeClr val="accent2"/>
                </a:solidFill>
              </a:rPr>
              <a:t>Correlation coefficient = 68% </a:t>
            </a:r>
          </a:p>
        </p:txBody>
      </p:sp>
    </p:spTree>
    <p:extLst>
      <p:ext uri="{BB962C8B-B14F-4D97-AF65-F5344CB8AC3E}">
        <p14:creationId xmlns:p14="http://schemas.microsoft.com/office/powerpoint/2010/main" val="983162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p:txBody>
          <a:bodyPr>
            <a:normAutofit/>
          </a:bodyPr>
          <a:lstStyle/>
          <a:p>
            <a:r>
              <a:rPr lang="en-US"/>
              <a:t>Correlated variables analysis</a:t>
            </a:r>
          </a:p>
        </p:txBody>
      </p:sp>
      <p:pic>
        <p:nvPicPr>
          <p:cNvPr id="5122" name="Picture 2" descr="University of Rochester CFD">
            <a:extLst>
              <a:ext uri="{FF2B5EF4-FFF2-40B4-BE49-F238E27FC236}">
                <a16:creationId xmlns:a16="http://schemas.microsoft.com/office/drawing/2014/main" id="{5060C714-7E25-6649-810F-4114289BD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9" y="6492875"/>
            <a:ext cx="1768066" cy="3651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8259713-243F-DC44-BF14-6F4CE8D29425}"/>
              </a:ext>
            </a:extLst>
          </p:cNvPr>
          <p:cNvPicPr/>
          <p:nvPr/>
        </p:nvPicPr>
        <p:blipFill>
          <a:blip r:embed="rId4">
            <a:extLst>
              <a:ext uri="{28A0092B-C50C-407E-A947-70E740481C1C}">
                <a14:useLocalDpi xmlns:a14="http://schemas.microsoft.com/office/drawing/2010/main" val="0"/>
              </a:ext>
            </a:extLst>
          </a:blip>
          <a:stretch>
            <a:fillRect/>
          </a:stretch>
        </p:blipFill>
        <p:spPr>
          <a:xfrm>
            <a:off x="6153809" y="1607308"/>
            <a:ext cx="5649308" cy="3457310"/>
          </a:xfrm>
          <a:prstGeom prst="rect">
            <a:avLst/>
          </a:prstGeom>
        </p:spPr>
      </p:pic>
      <p:pic>
        <p:nvPicPr>
          <p:cNvPr id="8" name="Picture 7">
            <a:extLst>
              <a:ext uri="{FF2B5EF4-FFF2-40B4-BE49-F238E27FC236}">
                <a16:creationId xmlns:a16="http://schemas.microsoft.com/office/drawing/2014/main" id="{EF9113C1-A635-1D4A-ADEC-9D8E6119961F}"/>
              </a:ext>
            </a:extLst>
          </p:cNvPr>
          <p:cNvPicPr/>
          <p:nvPr/>
        </p:nvPicPr>
        <p:blipFill>
          <a:blip r:embed="rId5">
            <a:extLst>
              <a:ext uri="{28A0092B-C50C-407E-A947-70E740481C1C}">
                <a14:useLocalDpi xmlns:a14="http://schemas.microsoft.com/office/drawing/2010/main" val="0"/>
              </a:ext>
            </a:extLst>
          </a:blip>
          <a:stretch>
            <a:fillRect/>
          </a:stretch>
        </p:blipFill>
        <p:spPr>
          <a:xfrm>
            <a:off x="-1" y="1607308"/>
            <a:ext cx="5912067" cy="3681383"/>
          </a:xfrm>
          <a:prstGeom prst="rect">
            <a:avLst/>
          </a:prstGeom>
        </p:spPr>
      </p:pic>
      <p:sp>
        <p:nvSpPr>
          <p:cNvPr id="7" name="TextBox 6">
            <a:extLst>
              <a:ext uri="{FF2B5EF4-FFF2-40B4-BE49-F238E27FC236}">
                <a16:creationId xmlns:a16="http://schemas.microsoft.com/office/drawing/2014/main" id="{4754F8B4-0173-0A46-AEC5-3B023FEB327B}"/>
              </a:ext>
            </a:extLst>
          </p:cNvPr>
          <p:cNvSpPr txBox="1"/>
          <p:nvPr/>
        </p:nvSpPr>
        <p:spPr>
          <a:xfrm>
            <a:off x="3540544" y="1994546"/>
            <a:ext cx="3300248" cy="369332"/>
          </a:xfrm>
          <a:prstGeom prst="rect">
            <a:avLst/>
          </a:prstGeom>
          <a:noFill/>
        </p:spPr>
        <p:txBody>
          <a:bodyPr wrap="square" rtlCol="0">
            <a:spAutoFit/>
          </a:bodyPr>
          <a:lstStyle/>
          <a:p>
            <a:r>
              <a:rPr lang="en-US">
                <a:solidFill>
                  <a:schemeClr val="accent2"/>
                </a:solidFill>
              </a:rPr>
              <a:t>Correlation coefficient = 64% </a:t>
            </a:r>
          </a:p>
        </p:txBody>
      </p:sp>
      <p:sp>
        <p:nvSpPr>
          <p:cNvPr id="9" name="Content Placeholder 2">
            <a:extLst>
              <a:ext uri="{FF2B5EF4-FFF2-40B4-BE49-F238E27FC236}">
                <a16:creationId xmlns:a16="http://schemas.microsoft.com/office/drawing/2014/main" id="{A2F00C73-FCD8-C34A-9B33-1560CF7A3125}"/>
              </a:ext>
            </a:extLst>
          </p:cNvPr>
          <p:cNvSpPr>
            <a:spLocks noGrp="1"/>
          </p:cNvSpPr>
          <p:nvPr>
            <p:ph idx="1"/>
          </p:nvPr>
        </p:nvSpPr>
        <p:spPr>
          <a:xfrm>
            <a:off x="793285" y="4915142"/>
            <a:ext cx="10973302" cy="1458226"/>
          </a:xfrm>
        </p:spPr>
        <p:txBody>
          <a:bodyPr vert="horz" lIns="91440" tIns="45720" rIns="91440" bIns="45720" rtlCol="0" anchor="t">
            <a:noAutofit/>
          </a:bodyPr>
          <a:lstStyle/>
          <a:p>
            <a:r>
              <a:rPr lang="en-US"/>
              <a:t>The average gun ownership rate among the country is 30% [Pew], the highest state is Alaska, 61% [12]. The</a:t>
            </a:r>
            <a:r>
              <a:rPr lang="en-US">
                <a:solidFill>
                  <a:schemeClr val="accent2"/>
                </a:solidFill>
              </a:rPr>
              <a:t> Correlation coefficient = 64% </a:t>
            </a:r>
          </a:p>
          <a:p>
            <a:r>
              <a:rPr lang="en-US"/>
              <a:t>57% of victims hold guns (not including other weapons), and 65% of victims chose to attack police [2]</a:t>
            </a:r>
          </a:p>
          <a:p>
            <a:endParaRPr lang="en-US"/>
          </a:p>
          <a:p>
            <a:endParaRPr lang="en-US"/>
          </a:p>
          <a:p>
            <a:endParaRPr lang="en-US"/>
          </a:p>
        </p:txBody>
      </p:sp>
    </p:spTree>
    <p:extLst>
      <p:ext uri="{BB962C8B-B14F-4D97-AF65-F5344CB8AC3E}">
        <p14:creationId xmlns:p14="http://schemas.microsoft.com/office/powerpoint/2010/main" val="703198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B0EDC5-6770-1844-9934-F51F9C38138C}"/>
              </a:ext>
            </a:extLst>
          </p:cNvPr>
          <p:cNvPicPr/>
          <p:nvPr/>
        </p:nvPicPr>
        <p:blipFill>
          <a:blip r:embed="rId3">
            <a:extLst>
              <a:ext uri="{28A0092B-C50C-407E-A947-70E740481C1C}">
                <a14:useLocalDpi xmlns:a14="http://schemas.microsoft.com/office/drawing/2010/main" val="0"/>
              </a:ext>
            </a:extLst>
          </a:blip>
          <a:stretch>
            <a:fillRect/>
          </a:stretch>
        </p:blipFill>
        <p:spPr>
          <a:xfrm>
            <a:off x="-1" y="1607308"/>
            <a:ext cx="5912067" cy="3681383"/>
          </a:xfrm>
          <a:prstGeom prst="rect">
            <a:avLst/>
          </a:prstGeom>
        </p:spPr>
      </p:pic>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p:txBody>
          <a:bodyPr>
            <a:normAutofit/>
          </a:bodyPr>
          <a:lstStyle/>
          <a:p>
            <a:r>
              <a:rPr lang="en-US"/>
              <a:t>Correlated variables analysis</a:t>
            </a:r>
          </a:p>
        </p:txBody>
      </p:sp>
      <p:pic>
        <p:nvPicPr>
          <p:cNvPr id="5122" name="Picture 2" descr="University of Rochester CFD">
            <a:extLst>
              <a:ext uri="{FF2B5EF4-FFF2-40B4-BE49-F238E27FC236}">
                <a16:creationId xmlns:a16="http://schemas.microsoft.com/office/drawing/2014/main" id="{5060C714-7E25-6649-810F-4114289BDC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69" y="6492875"/>
            <a:ext cx="1768066" cy="3651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Map&#10;&#10;Description automatically generated">
            <a:extLst>
              <a:ext uri="{FF2B5EF4-FFF2-40B4-BE49-F238E27FC236}">
                <a16:creationId xmlns:a16="http://schemas.microsoft.com/office/drawing/2014/main" id="{A093A77E-5E8C-6644-8D5D-7EE6BAB07396}"/>
              </a:ext>
            </a:extLst>
          </p:cNvPr>
          <p:cNvPicPr/>
          <p:nvPr/>
        </p:nvPicPr>
        <p:blipFill>
          <a:blip r:embed="rId5">
            <a:extLst>
              <a:ext uri="{28A0092B-C50C-407E-A947-70E740481C1C}">
                <a14:useLocalDpi xmlns:a14="http://schemas.microsoft.com/office/drawing/2010/main" val="0"/>
              </a:ext>
            </a:extLst>
          </a:blip>
          <a:stretch>
            <a:fillRect/>
          </a:stretch>
        </p:blipFill>
        <p:spPr>
          <a:xfrm>
            <a:off x="6096000" y="1471448"/>
            <a:ext cx="6096000" cy="3914898"/>
          </a:xfrm>
          <a:prstGeom prst="rect">
            <a:avLst/>
          </a:prstGeom>
        </p:spPr>
      </p:pic>
      <p:sp>
        <p:nvSpPr>
          <p:cNvPr id="7" name="TextBox 6">
            <a:extLst>
              <a:ext uri="{FF2B5EF4-FFF2-40B4-BE49-F238E27FC236}">
                <a16:creationId xmlns:a16="http://schemas.microsoft.com/office/drawing/2014/main" id="{4754F8B4-0173-0A46-AEC5-3B023FEB327B}"/>
              </a:ext>
            </a:extLst>
          </p:cNvPr>
          <p:cNvSpPr txBox="1"/>
          <p:nvPr/>
        </p:nvSpPr>
        <p:spPr>
          <a:xfrm>
            <a:off x="3552899" y="1909311"/>
            <a:ext cx="3576949" cy="369332"/>
          </a:xfrm>
          <a:prstGeom prst="rect">
            <a:avLst/>
          </a:prstGeom>
          <a:noFill/>
        </p:spPr>
        <p:txBody>
          <a:bodyPr wrap="square" rtlCol="0">
            <a:spAutoFit/>
          </a:bodyPr>
          <a:lstStyle/>
          <a:p>
            <a:r>
              <a:rPr lang="en-US">
                <a:solidFill>
                  <a:schemeClr val="accent2"/>
                </a:solidFill>
              </a:rPr>
              <a:t>Correlation coefficient = -20% </a:t>
            </a:r>
          </a:p>
        </p:txBody>
      </p:sp>
      <p:sp>
        <p:nvSpPr>
          <p:cNvPr id="12" name="Content Placeholder 2">
            <a:extLst>
              <a:ext uri="{FF2B5EF4-FFF2-40B4-BE49-F238E27FC236}">
                <a16:creationId xmlns:a16="http://schemas.microsoft.com/office/drawing/2014/main" id="{D7EA46F3-DB08-794D-A28E-DA025CA69BE6}"/>
              </a:ext>
            </a:extLst>
          </p:cNvPr>
          <p:cNvSpPr>
            <a:spLocks noGrp="1"/>
          </p:cNvSpPr>
          <p:nvPr>
            <p:ph idx="1"/>
          </p:nvPr>
        </p:nvSpPr>
        <p:spPr>
          <a:xfrm>
            <a:off x="793285" y="4915142"/>
            <a:ext cx="10973302" cy="1149279"/>
          </a:xfrm>
        </p:spPr>
        <p:txBody>
          <a:bodyPr vert="horz" lIns="91440" tIns="45720" rIns="91440" bIns="45720" rtlCol="0" anchor="t">
            <a:noAutofit/>
          </a:bodyPr>
          <a:lstStyle/>
          <a:p>
            <a:r>
              <a:rPr lang="en-US"/>
              <a:t>Connecticut, New Mexico, and Minnesota are the top-3 states training longest hours for police  [8]. </a:t>
            </a:r>
          </a:p>
          <a:p>
            <a:r>
              <a:rPr lang="en-US"/>
              <a:t>The</a:t>
            </a:r>
            <a:r>
              <a:rPr lang="en-US">
                <a:solidFill>
                  <a:schemeClr val="accent2"/>
                </a:solidFill>
              </a:rPr>
              <a:t> Correlation coefficient = -20% </a:t>
            </a:r>
            <a:r>
              <a:rPr lang="en-US"/>
              <a:t>may indicate to review training rather than simply appeal for more training hours</a:t>
            </a:r>
          </a:p>
          <a:p>
            <a:endParaRPr lang="en-US"/>
          </a:p>
          <a:p>
            <a:endParaRPr lang="en-US"/>
          </a:p>
          <a:p>
            <a:endParaRPr lang="en-US"/>
          </a:p>
        </p:txBody>
      </p:sp>
    </p:spTree>
    <p:extLst>
      <p:ext uri="{BB962C8B-B14F-4D97-AF65-F5344CB8AC3E}">
        <p14:creationId xmlns:p14="http://schemas.microsoft.com/office/powerpoint/2010/main" val="2268619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p:txBody>
          <a:bodyPr>
            <a:normAutofit/>
          </a:bodyPr>
          <a:lstStyle/>
          <a:p>
            <a:r>
              <a:rPr lang="en-US"/>
              <a:t>Correlated variables analysis</a:t>
            </a:r>
          </a:p>
        </p:txBody>
      </p:sp>
      <p:sp>
        <p:nvSpPr>
          <p:cNvPr id="3" name="Content Placeholder 2">
            <a:extLst>
              <a:ext uri="{FF2B5EF4-FFF2-40B4-BE49-F238E27FC236}">
                <a16:creationId xmlns:a16="http://schemas.microsoft.com/office/drawing/2014/main" id="{43AF8815-EB34-4E48-AE1E-9678CDB8CBA1}"/>
              </a:ext>
            </a:extLst>
          </p:cNvPr>
          <p:cNvSpPr>
            <a:spLocks noGrp="1"/>
          </p:cNvSpPr>
          <p:nvPr>
            <p:ph idx="1"/>
          </p:nvPr>
        </p:nvSpPr>
        <p:spPr>
          <a:xfrm>
            <a:off x="7057347" y="4497879"/>
            <a:ext cx="4955977" cy="1822914"/>
          </a:xfrm>
        </p:spPr>
        <p:txBody>
          <a:bodyPr>
            <a:noAutofit/>
          </a:bodyPr>
          <a:lstStyle/>
          <a:p>
            <a:r>
              <a:rPr lang="en-US" dirty="0"/>
              <a:t>We tested 11 variables correlation coefficient with fatal police shooting rate.</a:t>
            </a:r>
          </a:p>
          <a:p>
            <a:r>
              <a:rPr lang="en-US" dirty="0"/>
              <a:t>The top-4 variables are: “</a:t>
            </a:r>
            <a:r>
              <a:rPr lang="en-US" b="1" dirty="0"/>
              <a:t>joined US year</a:t>
            </a:r>
            <a:r>
              <a:rPr lang="en-US" dirty="0"/>
              <a:t>”: 68%,</a:t>
            </a:r>
            <a:r>
              <a:rPr lang="en-US" b="1" dirty="0"/>
              <a:t> </a:t>
            </a:r>
            <a:r>
              <a:rPr lang="en-US" dirty="0"/>
              <a:t> “</a:t>
            </a:r>
            <a:r>
              <a:rPr lang="en-US" b="1" dirty="0"/>
              <a:t>state land area</a:t>
            </a:r>
            <a:r>
              <a:rPr lang="en-US" dirty="0"/>
              <a:t>”: 59%,</a:t>
            </a:r>
            <a:r>
              <a:rPr lang="en-US" b="1" dirty="0"/>
              <a:t> </a:t>
            </a:r>
            <a:r>
              <a:rPr lang="en-US" dirty="0"/>
              <a:t>“</a:t>
            </a:r>
            <a:r>
              <a:rPr lang="en-US" b="1" dirty="0"/>
              <a:t>gun ownership rate</a:t>
            </a:r>
            <a:r>
              <a:rPr lang="en-US" dirty="0"/>
              <a:t>”: 64%,</a:t>
            </a:r>
            <a:r>
              <a:rPr lang="en-US" b="1" dirty="0"/>
              <a:t> </a:t>
            </a:r>
            <a:r>
              <a:rPr lang="en-US" dirty="0"/>
              <a:t>and</a:t>
            </a:r>
            <a:r>
              <a:rPr lang="en-US" b="1" dirty="0"/>
              <a:t> </a:t>
            </a:r>
            <a:r>
              <a:rPr lang="en-US" dirty="0"/>
              <a:t> “</a:t>
            </a:r>
            <a:r>
              <a:rPr lang="en-US" b="1" dirty="0"/>
              <a:t>violent crime rate</a:t>
            </a:r>
            <a:r>
              <a:rPr lang="en-US" dirty="0"/>
              <a:t>”: 48%. </a:t>
            </a:r>
          </a:p>
        </p:txBody>
      </p:sp>
      <p:pic>
        <p:nvPicPr>
          <p:cNvPr id="5122" name="Picture 2" descr="University of Rochester CFD">
            <a:extLst>
              <a:ext uri="{FF2B5EF4-FFF2-40B4-BE49-F238E27FC236}">
                <a16:creationId xmlns:a16="http://schemas.microsoft.com/office/drawing/2014/main" id="{5060C714-7E25-6649-810F-4114289BD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9" y="6492875"/>
            <a:ext cx="1768066" cy="3651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E22BAE7-1A92-8B41-949A-2AAB2ADFEFE5}"/>
              </a:ext>
            </a:extLst>
          </p:cNvPr>
          <p:cNvPicPr/>
          <p:nvPr/>
        </p:nvPicPr>
        <p:blipFill>
          <a:blip r:embed="rId4">
            <a:extLst>
              <a:ext uri="{28A0092B-C50C-407E-A947-70E740481C1C}">
                <a14:useLocalDpi xmlns:a14="http://schemas.microsoft.com/office/drawing/2010/main" val="0"/>
              </a:ext>
            </a:extLst>
          </a:blip>
          <a:stretch>
            <a:fillRect/>
          </a:stretch>
        </p:blipFill>
        <p:spPr>
          <a:xfrm>
            <a:off x="333075" y="1788669"/>
            <a:ext cx="6724272" cy="430616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91C4589-09FC-C241-B364-66F88B3C1820}"/>
                  </a:ext>
                </a:extLst>
              </p:cNvPr>
              <p:cNvSpPr/>
              <p:nvPr/>
            </p:nvSpPr>
            <p:spPr>
              <a:xfrm>
                <a:off x="7097394" y="1870688"/>
                <a:ext cx="1562928"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𝑡</m:t>
                      </m:r>
                      <m:r>
                        <a:rPr lang="en-US" i="0">
                          <a:latin typeface="Cambria Math" panose="02040503050406030204" pitchFamily="18" charset="0"/>
                        </a:rPr>
                        <m:t>=</m:t>
                      </m:r>
                      <m:r>
                        <a:rPr lang="en-US" i="1">
                          <a:latin typeface="Cambria Math" panose="02040503050406030204" pitchFamily="18" charset="0"/>
                        </a:rPr>
                        <m:t>𝑟</m:t>
                      </m:r>
                      <m:rad>
                        <m:radPr>
                          <m:degHide m:val="on"/>
                          <m:ctrlPr>
                            <a:rPr lang="en-US" i="1">
                              <a:solidFill>
                                <a:srgbClr val="836967"/>
                              </a:solidFill>
                              <a:latin typeface="Cambria Math" panose="02040503050406030204" pitchFamily="18" charset="0"/>
                            </a:rPr>
                          </m:ctrlPr>
                        </m:radPr>
                        <m:deg/>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𝑛</m:t>
                              </m:r>
                              <m:r>
                                <a:rPr lang="en-US" i="0">
                                  <a:latin typeface="Cambria Math" panose="02040503050406030204" pitchFamily="18" charset="0"/>
                                </a:rPr>
                                <m:t>−2</m:t>
                              </m:r>
                            </m:num>
                            <m:den>
                              <m:r>
                                <a:rPr lang="en-US" i="0">
                                  <a:latin typeface="Cambria Math" panose="02040503050406030204" pitchFamily="18" charset="0"/>
                                </a:rPr>
                                <m:t>1−</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𝑟</m:t>
                                  </m:r>
                                </m:e>
                                <m:sup>
                                  <m:r>
                                    <a:rPr lang="en-US" i="0">
                                      <a:latin typeface="Cambria Math" panose="02040503050406030204" pitchFamily="18" charset="0"/>
                                    </a:rPr>
                                    <m:t>2</m:t>
                                  </m:r>
                                </m:sup>
                              </m:sSup>
                            </m:den>
                          </m:f>
                        </m:e>
                      </m:rad>
                    </m:oMath>
                  </m:oMathPara>
                </a14:m>
                <a:endParaRPr lang="en-US"/>
              </a:p>
            </p:txBody>
          </p:sp>
        </mc:Choice>
        <mc:Fallback xmlns="">
          <p:sp>
            <p:nvSpPr>
              <p:cNvPr id="4" name="Rectangle 3">
                <a:extLst>
                  <a:ext uri="{FF2B5EF4-FFF2-40B4-BE49-F238E27FC236}">
                    <a16:creationId xmlns:a16="http://schemas.microsoft.com/office/drawing/2014/main" id="{091C4589-09FC-C241-B364-66F88B3C1820}"/>
                  </a:ext>
                </a:extLst>
              </p:cNvPr>
              <p:cNvSpPr>
                <a:spLocks noRot="1" noChangeAspect="1" noMove="1" noResize="1" noEditPoints="1" noAdjustHandles="1" noChangeArrowheads="1" noChangeShapeType="1" noTextEdit="1"/>
              </p:cNvSpPr>
              <p:nvPr/>
            </p:nvSpPr>
            <p:spPr>
              <a:xfrm>
                <a:off x="7097394" y="1870688"/>
                <a:ext cx="1562928" cy="9106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AD4AF88-5EE7-7D4F-96E8-87A5212BC3D9}"/>
                  </a:ext>
                </a:extLst>
              </p:cNvPr>
              <p:cNvSpPr/>
              <p:nvPr/>
            </p:nvSpPr>
            <p:spPr>
              <a:xfrm>
                <a:off x="8772889" y="2141371"/>
                <a:ext cx="16311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𝛼</m:t>
                      </m:r>
                      <m:r>
                        <a:rPr lang="en-US" i="0">
                          <a:latin typeface="Cambria Math" panose="02040503050406030204" pitchFamily="18" charset="0"/>
                        </a:rPr>
                        <m:t>=0.01</m:t>
                      </m:r>
                    </m:oMath>
                  </m:oMathPara>
                </a14:m>
                <a:endParaRPr lang="en-US"/>
              </a:p>
            </p:txBody>
          </p:sp>
        </mc:Choice>
        <mc:Fallback xmlns="">
          <p:sp>
            <p:nvSpPr>
              <p:cNvPr id="5" name="Rectangle 4">
                <a:extLst>
                  <a:ext uri="{FF2B5EF4-FFF2-40B4-BE49-F238E27FC236}">
                    <a16:creationId xmlns:a16="http://schemas.microsoft.com/office/drawing/2014/main" id="{CAD4AF88-5EE7-7D4F-96E8-87A5212BC3D9}"/>
                  </a:ext>
                </a:extLst>
              </p:cNvPr>
              <p:cNvSpPr>
                <a:spLocks noRot="1" noChangeAspect="1" noMove="1" noResize="1" noEditPoints="1" noAdjustHandles="1" noChangeArrowheads="1" noChangeShapeType="1" noTextEdit="1"/>
              </p:cNvSpPr>
              <p:nvPr/>
            </p:nvSpPr>
            <p:spPr>
              <a:xfrm>
                <a:off x="8772889" y="2141371"/>
                <a:ext cx="1631152" cy="369332"/>
              </a:xfrm>
              <a:prstGeom prst="rect">
                <a:avLst/>
              </a:prstGeom>
              <a:blipFill>
                <a:blip r:embed="rId6"/>
                <a:stretch>
                  <a:fillRect/>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8BF0B000-9970-854C-AC76-2B69345C8CF8}"/>
              </a:ext>
            </a:extLst>
          </p:cNvPr>
          <p:cNvGraphicFramePr>
            <a:graphicFrameLocks noGrp="1"/>
          </p:cNvGraphicFramePr>
          <p:nvPr>
            <p:extLst>
              <p:ext uri="{D42A27DB-BD31-4B8C-83A1-F6EECF244321}">
                <p14:modId xmlns:p14="http://schemas.microsoft.com/office/powerpoint/2010/main" val="1057020146"/>
              </p:ext>
            </p:extLst>
          </p:nvPr>
        </p:nvGraphicFramePr>
        <p:xfrm>
          <a:off x="7057347" y="2962631"/>
          <a:ext cx="4570420" cy="1413315"/>
        </p:xfrm>
        <a:graphic>
          <a:graphicData uri="http://schemas.openxmlformats.org/drawingml/2006/table">
            <a:tbl>
              <a:tblPr firstRow="1" firstCol="1" bandRow="1"/>
              <a:tblGrid>
                <a:gridCol w="1642669">
                  <a:extLst>
                    <a:ext uri="{9D8B030D-6E8A-4147-A177-3AD203B41FA5}">
                      <a16:colId xmlns:a16="http://schemas.microsoft.com/office/drawing/2014/main" val="3536978012"/>
                    </a:ext>
                  </a:extLst>
                </a:gridCol>
                <a:gridCol w="536382">
                  <a:extLst>
                    <a:ext uri="{9D8B030D-6E8A-4147-A177-3AD203B41FA5}">
                      <a16:colId xmlns:a16="http://schemas.microsoft.com/office/drawing/2014/main" val="4083231329"/>
                    </a:ext>
                  </a:extLst>
                </a:gridCol>
                <a:gridCol w="491683">
                  <a:extLst>
                    <a:ext uri="{9D8B030D-6E8A-4147-A177-3AD203B41FA5}">
                      <a16:colId xmlns:a16="http://schemas.microsoft.com/office/drawing/2014/main" val="2975463351"/>
                    </a:ext>
                  </a:extLst>
                </a:gridCol>
                <a:gridCol w="972192">
                  <a:extLst>
                    <a:ext uri="{9D8B030D-6E8A-4147-A177-3AD203B41FA5}">
                      <a16:colId xmlns:a16="http://schemas.microsoft.com/office/drawing/2014/main" val="2756897808"/>
                    </a:ext>
                  </a:extLst>
                </a:gridCol>
                <a:gridCol w="927494">
                  <a:extLst>
                    <a:ext uri="{9D8B030D-6E8A-4147-A177-3AD203B41FA5}">
                      <a16:colId xmlns:a16="http://schemas.microsoft.com/office/drawing/2014/main" val="1878802318"/>
                    </a:ext>
                  </a:extLst>
                </a:gridCol>
              </a:tblGrid>
              <a:tr h="282663">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Variable</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DBDB"/>
                    </a:solidFill>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r</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DBDB"/>
                    </a:solidFill>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n</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DBDB"/>
                    </a:solidFill>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 - statistic</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DBDB"/>
                    </a:solidFill>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p_value</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DBDB"/>
                    </a:solidFill>
                  </a:tcPr>
                </a:tc>
                <a:extLst>
                  <a:ext uri="{0D108BD9-81ED-4DB2-BD59-A6C34878D82A}">
                    <a16:rowId xmlns:a16="http://schemas.microsoft.com/office/drawing/2014/main" val="2200732376"/>
                  </a:ext>
                </a:extLst>
              </a:tr>
              <a:tr h="282663">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State year</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0.68</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51</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6.4920</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4.06E-08</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1908917"/>
                  </a:ext>
                </a:extLst>
              </a:tr>
              <a:tr h="282663">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Land area(sqmi)</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0.59</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51</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5.1152</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5.21E-06</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9270741"/>
                  </a:ext>
                </a:extLst>
              </a:tr>
              <a:tr h="282663">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Violent rate</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0.48</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51</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3.8301</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0.0004</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7755556"/>
                  </a:ext>
                </a:extLst>
              </a:tr>
              <a:tr h="282663">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Gun ownership rate</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0.64</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50</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5.7707</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5.27E-07</a:t>
                      </a:r>
                      <a:endParaRPr lang="en-US" sz="120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039045"/>
                  </a:ext>
                </a:extLst>
              </a:tr>
            </a:tbl>
          </a:graphicData>
        </a:graphic>
      </p:graphicFrame>
    </p:spTree>
    <p:extLst>
      <p:ext uri="{BB962C8B-B14F-4D97-AF65-F5344CB8AC3E}">
        <p14:creationId xmlns:p14="http://schemas.microsoft.com/office/powerpoint/2010/main" val="2165212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p:txBody>
          <a:bodyPr>
            <a:normAutofit/>
          </a:bodyPr>
          <a:lstStyle/>
          <a:p>
            <a:r>
              <a:rPr lang="en-US"/>
              <a:t>Correlated variables analysis</a:t>
            </a:r>
          </a:p>
        </p:txBody>
      </p:sp>
      <p:sp>
        <p:nvSpPr>
          <p:cNvPr id="3" name="Content Placeholder 2">
            <a:extLst>
              <a:ext uri="{FF2B5EF4-FFF2-40B4-BE49-F238E27FC236}">
                <a16:creationId xmlns:a16="http://schemas.microsoft.com/office/drawing/2014/main" id="{43AF8815-EB34-4E48-AE1E-9678CDB8CBA1}"/>
              </a:ext>
            </a:extLst>
          </p:cNvPr>
          <p:cNvSpPr>
            <a:spLocks noGrp="1"/>
          </p:cNvSpPr>
          <p:nvPr>
            <p:ph idx="1"/>
          </p:nvPr>
        </p:nvSpPr>
        <p:spPr>
          <a:xfrm>
            <a:off x="641131" y="5244602"/>
            <a:ext cx="11217794" cy="1149279"/>
          </a:xfrm>
        </p:spPr>
        <p:txBody>
          <a:bodyPr>
            <a:normAutofit/>
          </a:bodyPr>
          <a:lstStyle/>
          <a:p>
            <a:r>
              <a:rPr lang="en-US" dirty="0"/>
              <a:t>We tested the significance of the fatal police shooting rate by state-level Governor’s party [17] and Marijuana Legality[11]</a:t>
            </a:r>
          </a:p>
          <a:p>
            <a:r>
              <a:rPr lang="en-US" dirty="0"/>
              <a:t>There is no difference between those states on the fatal police shooting</a:t>
            </a:r>
            <a:endParaRPr lang="en-US" sz="1600" dirty="0"/>
          </a:p>
        </p:txBody>
      </p:sp>
      <p:pic>
        <p:nvPicPr>
          <p:cNvPr id="5122" name="Picture 2" descr="University of Rochester CFD">
            <a:extLst>
              <a:ext uri="{FF2B5EF4-FFF2-40B4-BE49-F238E27FC236}">
                <a16:creationId xmlns:a16="http://schemas.microsoft.com/office/drawing/2014/main" id="{5060C714-7E25-6649-810F-4114289BD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9" y="6492875"/>
            <a:ext cx="1768066" cy="3651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93ED222-9744-D44A-B2EA-36B20BA49750}"/>
              </a:ext>
            </a:extLst>
          </p:cNvPr>
          <p:cNvPicPr/>
          <p:nvPr/>
        </p:nvPicPr>
        <p:blipFill>
          <a:blip r:embed="rId4">
            <a:extLst>
              <a:ext uri="{28A0092B-C50C-407E-A947-70E740481C1C}">
                <a14:useLocalDpi xmlns:a14="http://schemas.microsoft.com/office/drawing/2010/main" val="0"/>
              </a:ext>
            </a:extLst>
          </a:blip>
          <a:stretch>
            <a:fillRect/>
          </a:stretch>
        </p:blipFill>
        <p:spPr>
          <a:xfrm>
            <a:off x="165665" y="1506551"/>
            <a:ext cx="4328273" cy="3794173"/>
          </a:xfrm>
          <a:prstGeom prst="rect">
            <a:avLst/>
          </a:prstGeom>
        </p:spPr>
      </p:pic>
      <p:pic>
        <p:nvPicPr>
          <p:cNvPr id="16" name="Picture 15">
            <a:extLst>
              <a:ext uri="{FF2B5EF4-FFF2-40B4-BE49-F238E27FC236}">
                <a16:creationId xmlns:a16="http://schemas.microsoft.com/office/drawing/2014/main" id="{EF776834-4477-8844-8591-84F91186686C}"/>
              </a:ext>
            </a:extLst>
          </p:cNvPr>
          <p:cNvPicPr/>
          <p:nvPr/>
        </p:nvPicPr>
        <p:blipFill>
          <a:blip r:embed="rId5">
            <a:extLst>
              <a:ext uri="{28A0092B-C50C-407E-A947-70E740481C1C}">
                <a14:useLocalDpi xmlns:a14="http://schemas.microsoft.com/office/drawing/2010/main" val="0"/>
              </a:ext>
            </a:extLst>
          </a:blip>
          <a:stretch>
            <a:fillRect/>
          </a:stretch>
        </p:blipFill>
        <p:spPr>
          <a:xfrm>
            <a:off x="4630866" y="1531913"/>
            <a:ext cx="4825944" cy="3768811"/>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542CCE1-BB51-3743-8A1E-B88892B5FCCA}"/>
                  </a:ext>
                </a:extLst>
              </p:cNvPr>
              <p:cNvSpPr/>
              <p:nvPr/>
            </p:nvSpPr>
            <p:spPr>
              <a:xfrm>
                <a:off x="9460005" y="1531913"/>
                <a:ext cx="2731995" cy="1677382"/>
              </a:xfrm>
              <a:prstGeom prst="rect">
                <a:avLst/>
              </a:prstGeom>
            </p:spPr>
            <p:txBody>
              <a:bodyPr wrap="square">
                <a:spAutoFit/>
              </a:bodyPr>
              <a:lstStyle/>
              <a:p>
                <a:r>
                  <a:rPr lang="en-US" sz="1100">
                    <a:latin typeface="Times New Roman" panose="02020603050405020304" pitchFamily="18" charset="0"/>
                    <a:ea typeface="Times New Roman" panose="02020603050405020304" pitchFamily="18" charset="0"/>
                    <a:cs typeface="Arial" panose="020B0604020202020204" pitchFamily="34" charset="0"/>
                  </a:rPr>
                  <a:t>T-Test result: </a:t>
                </a:r>
                <a:endParaRPr lang="en-US" sz="1100">
                  <a:latin typeface="Calibri" panose="020F0502020204030204" pitchFamily="34" charset="0"/>
                  <a:ea typeface="DengXian" panose="02010600030101010101" pitchFamily="2" charset="-122"/>
                  <a:cs typeface="Arial" panose="020B0604020202020204" pitchFamily="34" charset="0"/>
                </a:endParaRPr>
              </a:p>
              <a:p>
                <a14:m>
                  <m:oMath xmlns:m="http://schemas.openxmlformats.org/officeDocument/2006/math">
                    <m:sSub>
                      <m:sSubPr>
                        <m:ctrlPr>
                          <a:rPr lang="en-US" sz="11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sz="110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
                      <m:sSubPr>
                        <m:ctrlPr>
                          <a:rPr lang="en-US" sz="11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𝐺𝑂𝑃</m:t>
                        </m:r>
                      </m:sub>
                    </m:sSub>
                    <m:r>
                      <a:rPr lang="en-US" sz="11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1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𝐷𝑒𝑚𝑠</m:t>
                        </m:r>
                      </m:sub>
                    </m:sSub>
                  </m:oMath>
                </a14:m>
                <a:endParaRPr lang="en-US" sz="1100">
                  <a:latin typeface="Calibri" panose="020F0502020204030204" pitchFamily="34" charset="0"/>
                  <a:ea typeface="DengXian" panose="02010600030101010101" pitchFamily="2" charset="-122"/>
                  <a:cs typeface="Arial" panose="020B0604020202020204" pitchFamily="34" charset="0"/>
                </a:endParaRPr>
              </a:p>
              <a:p>
                <a14:m>
                  <m:oMath xmlns:m="http://schemas.openxmlformats.org/officeDocument/2006/math">
                    <m:sSub>
                      <m:sSubPr>
                        <m:ctrlPr>
                          <a:rPr lang="en-US" sz="11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𝐴</m:t>
                        </m:r>
                      </m:sub>
                    </m:sSub>
                  </m:oMath>
                </a14:m>
                <a:r>
                  <a:rPr lang="en-US" sz="1100">
                    <a:latin typeface="Times New Roman" panose="02020603050405020304" pitchFamily="18" charset="0"/>
                    <a:ea typeface="Times New Roman" panose="02020603050405020304" pitchFamily="18" charset="0"/>
                    <a:cs typeface="Arial" panose="020B0604020202020204" pitchFamily="34" charset="0"/>
                  </a:rPr>
                  <a:t>: the average fatal police shooting rate are not equal between Republican and Democrat governor states</a:t>
                </a:r>
                <a:endParaRPr lang="en-US" sz="1100">
                  <a:latin typeface="Calibri" panose="020F0502020204030204" pitchFamily="34" charset="0"/>
                  <a:ea typeface="DengXian" panose="02010600030101010101" pitchFamily="2" charset="-122"/>
                  <a:cs typeface="Arial" panose="020B0604020202020204" pitchFamily="34" charset="0"/>
                </a:endParaRPr>
              </a:p>
              <a:p>
                <a:r>
                  <a:rPr lang="en-US" sz="1100">
                    <a:latin typeface="Times New Roman" panose="02020603050405020304" pitchFamily="18" charset="0"/>
                    <a:ea typeface="Times New Roman" panose="02020603050405020304" pitchFamily="18" charset="0"/>
                    <a:cs typeface="Arial" panose="020B0604020202020204" pitchFamily="34" charset="0"/>
                  </a:rPr>
                  <a:t>Test result:  </a:t>
                </a:r>
                <a14:m>
                  <m:oMath xmlns:m="http://schemas.openxmlformats.org/officeDocument/2006/math">
                    <m:r>
                      <a:rPr lang="en-US" sz="1100" i="1">
                        <a:latin typeface="Cambria Math" panose="02040503050406030204" pitchFamily="18" charset="0"/>
                        <a:ea typeface="Times New Roman" panose="02020603050405020304" pitchFamily="18" charset="0"/>
                        <a:cs typeface="Times New Roman" panose="02020603050405020304" pitchFamily="18" charset="0"/>
                      </a:rPr>
                      <m:t>𝑡</m:t>
                    </m:r>
                    <m:r>
                      <a:rPr lang="en-US" sz="1100" i="1">
                        <a:latin typeface="Cambria Math" panose="02040503050406030204" pitchFamily="18" charset="0"/>
                        <a:ea typeface="Times New Roman" panose="02020603050405020304" pitchFamily="18" charset="0"/>
                        <a:cs typeface="Times New Roman" panose="02020603050405020304" pitchFamily="18" charset="0"/>
                      </a:rPr>
                      <m:t>=−0.9936, </m:t>
                    </m:r>
                    <m:sSub>
                      <m:sSubPr>
                        <m:ctrlPr>
                          <a:rPr lang="en-US" sz="11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𝑣𝑎𝑙𝑢𝑒</m:t>
                        </m:r>
                      </m:sub>
                    </m:sSub>
                    <m:r>
                      <a:rPr lang="en-US" sz="1100" i="1">
                        <a:latin typeface="Cambria Math" panose="02040503050406030204" pitchFamily="18" charset="0"/>
                        <a:ea typeface="Times New Roman" panose="02020603050405020304" pitchFamily="18" charset="0"/>
                        <a:cs typeface="Times New Roman" panose="02020603050405020304" pitchFamily="18" charset="0"/>
                      </a:rPr>
                      <m:t>=</m:t>
                    </m:r>
                    <m:r>
                      <a:rPr lang="en-US" sz="1000">
                        <a:solidFill>
                          <a:srgbClr val="000000"/>
                        </a:solidFill>
                        <a:effectLst/>
                        <a:latin typeface="Cambria Math" panose="02040503050406030204" pitchFamily="18" charset="0"/>
                        <a:ea typeface="DengXian" panose="02010600030101010101" pitchFamily="2" charset="-122"/>
                        <a:cs typeface="Arial" panose="020B0604020202020204" pitchFamily="34" charset="0"/>
                      </a:rPr>
                      <m:t>0.3254</m:t>
                    </m:r>
                  </m:oMath>
                </a14:m>
                <a:r>
                  <a:rPr lang="en-US" sz="1100">
                    <a:latin typeface="Times New Roman" panose="02020603050405020304" pitchFamily="18" charset="0"/>
                    <a:ea typeface="Times New Roman" panose="02020603050405020304" pitchFamily="18" charset="0"/>
                    <a:cs typeface="Arial" panose="020B0604020202020204" pitchFamily="34" charset="0"/>
                  </a:rPr>
                  <a:t>, fail to reject the null hypothesis. The average fatal police shooting rate are equal between Republican and Democrat governor states</a:t>
                </a:r>
                <a:endParaRPr lang="en-US" sz="1100">
                  <a:latin typeface="Calibri" panose="020F0502020204030204" pitchFamily="34" charset="0"/>
                  <a:ea typeface="DengXian" panose="02010600030101010101" pitchFamily="2" charset="-122"/>
                  <a:cs typeface="Arial" panose="020B0604020202020204" pitchFamily="34" charset="0"/>
                </a:endParaRPr>
              </a:p>
            </p:txBody>
          </p:sp>
        </mc:Choice>
        <mc:Fallback xmlns="">
          <p:sp>
            <p:nvSpPr>
              <p:cNvPr id="4" name="Rectangle 3">
                <a:extLst>
                  <a:ext uri="{FF2B5EF4-FFF2-40B4-BE49-F238E27FC236}">
                    <a16:creationId xmlns:a16="http://schemas.microsoft.com/office/drawing/2014/main" id="{1542CCE1-BB51-3743-8A1E-B88892B5FCCA}"/>
                  </a:ext>
                </a:extLst>
              </p:cNvPr>
              <p:cNvSpPr>
                <a:spLocks noRot="1" noChangeAspect="1" noMove="1" noResize="1" noEditPoints="1" noAdjustHandles="1" noChangeArrowheads="1" noChangeShapeType="1" noTextEdit="1"/>
              </p:cNvSpPr>
              <p:nvPr/>
            </p:nvSpPr>
            <p:spPr>
              <a:xfrm>
                <a:off x="9460005" y="1531913"/>
                <a:ext cx="2731995" cy="167738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5C71826-F10C-634E-8841-A581A59802FA}"/>
                  </a:ext>
                </a:extLst>
              </p:cNvPr>
              <p:cNvSpPr/>
              <p:nvPr/>
            </p:nvSpPr>
            <p:spPr>
              <a:xfrm>
                <a:off x="9533260" y="3321369"/>
                <a:ext cx="2249214" cy="1615827"/>
              </a:xfrm>
              <a:prstGeom prst="rect">
                <a:avLst/>
              </a:prstGeom>
            </p:spPr>
            <p:txBody>
              <a:bodyPr wrap="square">
                <a:spAutoFit/>
              </a:bodyPr>
              <a:lstStyle/>
              <a:p>
                <a:r>
                  <a:rPr lang="en-US" sz="1100">
                    <a:latin typeface="Times New Roman" panose="02020603050405020304" pitchFamily="18" charset="0"/>
                    <a:ea typeface="Times New Roman" panose="02020603050405020304" pitchFamily="18" charset="0"/>
                    <a:cs typeface="Arial" panose="020B0604020202020204" pitchFamily="34" charset="0"/>
                  </a:rPr>
                  <a:t>One-way ANOVA:</a:t>
                </a:r>
                <a:endParaRPr lang="en-US" sz="1100">
                  <a:latin typeface="Calibri" panose="020F0502020204030204" pitchFamily="34" charset="0"/>
                  <a:ea typeface="DengXian" panose="02010600030101010101" pitchFamily="2" charset="-122"/>
                  <a:cs typeface="Arial" panose="020B0604020202020204" pitchFamily="34" charset="0"/>
                </a:endParaRPr>
              </a:p>
              <a:p>
                <a14:m>
                  <m:oMath xmlns:m="http://schemas.openxmlformats.org/officeDocument/2006/math">
                    <m:sSub>
                      <m:sSubPr>
                        <m:ctrlPr>
                          <a:rPr lang="en-US" sz="11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sz="110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
                      <m:sSubPr>
                        <m:ctrlPr>
                          <a:rPr lang="en-US" sz="11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𝐹𝐿</m:t>
                        </m:r>
                      </m:sub>
                    </m:sSub>
                    <m:r>
                      <a:rPr lang="en-US" sz="11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1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𝑀𝑀𝐿</m:t>
                        </m:r>
                      </m:sub>
                    </m:sSub>
                    <m:r>
                      <a:rPr lang="en-US" sz="11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1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𝐹𝐼</m:t>
                        </m:r>
                      </m:sub>
                    </m:sSub>
                  </m:oMath>
                </a14:m>
                <a:endParaRPr lang="en-US" sz="1100">
                  <a:latin typeface="Calibri" panose="020F0502020204030204" pitchFamily="34" charset="0"/>
                  <a:ea typeface="DengXian" panose="02010600030101010101" pitchFamily="2" charset="-122"/>
                  <a:cs typeface="Arial" panose="020B0604020202020204" pitchFamily="34" charset="0"/>
                </a:endParaRPr>
              </a:p>
              <a:p>
                <a14:m>
                  <m:oMath xmlns:m="http://schemas.openxmlformats.org/officeDocument/2006/math">
                    <m:sSub>
                      <m:sSubPr>
                        <m:ctrlPr>
                          <a:rPr lang="en-US" sz="11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𝐴</m:t>
                        </m:r>
                      </m:sub>
                    </m:sSub>
                  </m:oMath>
                </a14:m>
                <a:r>
                  <a:rPr lang="en-US" sz="1100">
                    <a:latin typeface="Times New Roman" panose="02020603050405020304" pitchFamily="18" charset="0"/>
                    <a:ea typeface="Times New Roman" panose="02020603050405020304" pitchFamily="18" charset="0"/>
                    <a:cs typeface="Arial" panose="020B0604020202020204" pitchFamily="34" charset="0"/>
                  </a:rPr>
                  <a:t>: at least one of the average rates differs from one of the others</a:t>
                </a:r>
                <a:endParaRPr lang="en-US" sz="1100">
                  <a:latin typeface="Calibri" panose="020F0502020204030204" pitchFamily="34" charset="0"/>
                  <a:ea typeface="DengXian" panose="02010600030101010101" pitchFamily="2" charset="-122"/>
                  <a:cs typeface="Arial" panose="020B0604020202020204" pitchFamily="34" charset="0"/>
                </a:endParaRPr>
              </a:p>
              <a:p>
                <a:r>
                  <a:rPr lang="en-US" sz="1100">
                    <a:latin typeface="Times New Roman" panose="02020603050405020304" pitchFamily="18" charset="0"/>
                    <a:ea typeface="Times New Roman" panose="02020603050405020304" pitchFamily="18" charset="0"/>
                    <a:cs typeface="Arial" panose="020B0604020202020204" pitchFamily="34" charset="0"/>
                  </a:rPr>
                  <a:t>Test result:  </a:t>
                </a:r>
                <a14:m>
                  <m:oMath xmlns:m="http://schemas.openxmlformats.org/officeDocument/2006/math">
                    <m:r>
                      <a:rPr lang="en-US" sz="1100" i="1">
                        <a:latin typeface="Cambria Math" panose="02040503050406030204" pitchFamily="18" charset="0"/>
                        <a:ea typeface="Times New Roman" panose="02020603050405020304" pitchFamily="18" charset="0"/>
                        <a:cs typeface="Times New Roman" panose="02020603050405020304" pitchFamily="18" charset="0"/>
                      </a:rPr>
                      <m:t>𝐹</m:t>
                    </m:r>
                    <m:r>
                      <a:rPr lang="en-US" sz="1100" i="1">
                        <a:latin typeface="Cambria Math" panose="02040503050406030204" pitchFamily="18" charset="0"/>
                        <a:ea typeface="Times New Roman" panose="02020603050405020304" pitchFamily="18" charset="0"/>
                        <a:cs typeface="Times New Roman" panose="02020603050405020304" pitchFamily="18" charset="0"/>
                      </a:rPr>
                      <m:t>=0.6492, </m:t>
                    </m:r>
                    <m:sSub>
                      <m:sSubPr>
                        <m:ctrlPr>
                          <a:rPr lang="en-US" sz="11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100" i="1">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100" i="1">
                            <a:latin typeface="Cambria Math" panose="02040503050406030204" pitchFamily="18" charset="0"/>
                            <a:ea typeface="Times New Roman" panose="02020603050405020304" pitchFamily="18" charset="0"/>
                            <a:cs typeface="Times New Roman" panose="02020603050405020304" pitchFamily="18" charset="0"/>
                          </a:rPr>
                          <m:t>𝑣𝑎𝑙𝑢𝑒</m:t>
                        </m:r>
                      </m:sub>
                    </m:sSub>
                    <m:r>
                      <a:rPr lang="en-US" sz="1100" i="1">
                        <a:latin typeface="Cambria Math" panose="02040503050406030204" pitchFamily="18" charset="0"/>
                        <a:ea typeface="Times New Roman" panose="02020603050405020304" pitchFamily="18" charset="0"/>
                        <a:cs typeface="Times New Roman" panose="02020603050405020304" pitchFamily="18" charset="0"/>
                      </a:rPr>
                      <m:t>=0.527</m:t>
                    </m:r>
                  </m:oMath>
                </a14:m>
                <a:r>
                  <a:rPr lang="en-US" sz="1100">
                    <a:latin typeface="Times New Roman" panose="02020603050405020304" pitchFamily="18" charset="0"/>
                    <a:ea typeface="Times New Roman" panose="02020603050405020304" pitchFamily="18" charset="0"/>
                    <a:cs typeface="Arial" panose="020B0604020202020204" pitchFamily="34" charset="0"/>
                  </a:rPr>
                  <a:t>, fail to reject the null hypothesis. The average fatal police shooting rate are equal among different marijuana legality states</a:t>
                </a:r>
                <a:endParaRPr lang="en-US" sz="1100">
                  <a:latin typeface="Calibri" panose="020F0502020204030204" pitchFamily="34" charset="0"/>
                  <a:ea typeface="DengXian" panose="02010600030101010101" pitchFamily="2" charset="-122"/>
                  <a:cs typeface="Arial" panose="020B0604020202020204" pitchFamily="34" charset="0"/>
                </a:endParaRPr>
              </a:p>
            </p:txBody>
          </p:sp>
        </mc:Choice>
        <mc:Fallback xmlns="">
          <p:sp>
            <p:nvSpPr>
              <p:cNvPr id="5" name="Rectangle 4">
                <a:extLst>
                  <a:ext uri="{FF2B5EF4-FFF2-40B4-BE49-F238E27FC236}">
                    <a16:creationId xmlns:a16="http://schemas.microsoft.com/office/drawing/2014/main" id="{75C71826-F10C-634E-8841-A581A59802FA}"/>
                  </a:ext>
                </a:extLst>
              </p:cNvPr>
              <p:cNvSpPr>
                <a:spLocks noRot="1" noChangeAspect="1" noMove="1" noResize="1" noEditPoints="1" noAdjustHandles="1" noChangeArrowheads="1" noChangeShapeType="1" noTextEdit="1"/>
              </p:cNvSpPr>
              <p:nvPr/>
            </p:nvSpPr>
            <p:spPr>
              <a:xfrm>
                <a:off x="9533260" y="3321369"/>
                <a:ext cx="2249214" cy="1615827"/>
              </a:xfrm>
              <a:prstGeom prst="rect">
                <a:avLst/>
              </a:prstGeom>
              <a:blipFill>
                <a:blip r:embed="rId7"/>
                <a:stretch>
                  <a:fillRect b="-1887"/>
                </a:stretch>
              </a:blipFill>
            </p:spPr>
            <p:txBody>
              <a:bodyPr/>
              <a:lstStyle/>
              <a:p>
                <a:r>
                  <a:rPr lang="en-US">
                    <a:noFill/>
                  </a:rPr>
                  <a:t> </a:t>
                </a:r>
              </a:p>
            </p:txBody>
          </p:sp>
        </mc:Fallback>
      </mc:AlternateContent>
    </p:spTree>
    <p:extLst>
      <p:ext uri="{BB962C8B-B14F-4D97-AF65-F5344CB8AC3E}">
        <p14:creationId xmlns:p14="http://schemas.microsoft.com/office/powerpoint/2010/main" val="3595307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a:xfrm>
            <a:off x="643468" y="643466"/>
            <a:ext cx="3686312" cy="5528734"/>
          </a:xfrm>
        </p:spPr>
        <p:txBody>
          <a:bodyPr>
            <a:normAutofit/>
          </a:bodyPr>
          <a:lstStyle/>
          <a:p>
            <a:pPr algn="r"/>
            <a:r>
              <a:rPr lang="en-US" sz="4800">
                <a:solidFill>
                  <a:srgbClr val="FFFFFF"/>
                </a:solidFill>
              </a:rPr>
              <a:t>Content</a:t>
            </a:r>
          </a:p>
        </p:txBody>
      </p:sp>
      <p:sp>
        <p:nvSpPr>
          <p:cNvPr id="3" name="Content Placeholder 2">
            <a:extLst>
              <a:ext uri="{FF2B5EF4-FFF2-40B4-BE49-F238E27FC236}">
                <a16:creationId xmlns:a16="http://schemas.microsoft.com/office/drawing/2014/main" id="{43AF8815-EB34-4E48-AE1E-9678CDB8CBA1}"/>
              </a:ext>
            </a:extLst>
          </p:cNvPr>
          <p:cNvSpPr>
            <a:spLocks noGrp="1"/>
          </p:cNvSpPr>
          <p:nvPr>
            <p:ph idx="1"/>
          </p:nvPr>
        </p:nvSpPr>
        <p:spPr>
          <a:xfrm>
            <a:off x="5053780" y="599768"/>
            <a:ext cx="6074467" cy="5572432"/>
          </a:xfrm>
        </p:spPr>
        <p:txBody>
          <a:bodyPr anchor="ctr">
            <a:normAutofit/>
          </a:bodyPr>
          <a:lstStyle/>
          <a:p>
            <a:r>
              <a:rPr lang="en-US"/>
              <a:t>Executive Summary</a:t>
            </a:r>
          </a:p>
          <a:p>
            <a:r>
              <a:rPr lang="en-US"/>
              <a:t>Media reporting analysis</a:t>
            </a:r>
          </a:p>
          <a:p>
            <a:r>
              <a:rPr lang="en-US"/>
              <a:t>WP Fatal police shooting dataset insight</a:t>
            </a:r>
          </a:p>
          <a:p>
            <a:pPr lvl="1">
              <a:buFont typeface="Arial" panose="020B0604020202020204" pitchFamily="34" charset="0"/>
              <a:buChar char="•"/>
            </a:pPr>
            <a:r>
              <a:rPr lang="en-US"/>
              <a:t>Frequent pattern mining</a:t>
            </a:r>
          </a:p>
          <a:p>
            <a:pPr lvl="1">
              <a:buFont typeface="Arial" panose="020B0604020202020204" pitchFamily="34" charset="0"/>
              <a:buChar char="•"/>
            </a:pPr>
            <a:r>
              <a:rPr lang="en-US"/>
              <a:t>Correlated variables analysis</a:t>
            </a:r>
          </a:p>
          <a:p>
            <a:r>
              <a:rPr lang="en-US">
                <a:solidFill>
                  <a:schemeClr val="accent2"/>
                </a:solidFill>
              </a:rPr>
              <a:t>Fatal police shooting prediction</a:t>
            </a:r>
          </a:p>
          <a:p>
            <a:pPr lvl="1">
              <a:buFont typeface="Arial" panose="020B0604020202020204" pitchFamily="34" charset="0"/>
              <a:buChar char="•"/>
            </a:pPr>
            <a:r>
              <a:rPr lang="en-US">
                <a:solidFill>
                  <a:schemeClr val="accent2"/>
                </a:solidFill>
              </a:rPr>
              <a:t>Shooting rate prediction</a:t>
            </a:r>
          </a:p>
          <a:p>
            <a:pPr lvl="1">
              <a:buFont typeface="Arial" panose="020B0604020202020204" pitchFamily="34" charset="0"/>
              <a:buChar char="•"/>
            </a:pPr>
            <a:r>
              <a:rPr lang="en-US">
                <a:solidFill>
                  <a:schemeClr val="accent2"/>
                </a:solidFill>
              </a:rPr>
              <a:t>Shooting race prediction</a:t>
            </a:r>
          </a:p>
          <a:p>
            <a:r>
              <a:rPr lang="en-US"/>
              <a:t>Conclusion</a:t>
            </a:r>
          </a:p>
        </p:txBody>
      </p:sp>
      <p:sp>
        <p:nvSpPr>
          <p:cNvPr id="24" name="Oval 23">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5" name="Picture 2" descr="University of Rochester CFD">
            <a:extLst>
              <a:ext uri="{FF2B5EF4-FFF2-40B4-BE49-F238E27FC236}">
                <a16:creationId xmlns:a16="http://schemas.microsoft.com/office/drawing/2014/main" id="{8048D539-870B-8247-A317-4845B736B8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69" y="6492874"/>
            <a:ext cx="1768069"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34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3116-B98A-814B-8898-B0770F135812}"/>
              </a:ext>
            </a:extLst>
          </p:cNvPr>
          <p:cNvSpPr>
            <a:spLocks noGrp="1"/>
          </p:cNvSpPr>
          <p:nvPr>
            <p:ph type="title"/>
          </p:nvPr>
        </p:nvSpPr>
        <p:spPr/>
        <p:txBody>
          <a:bodyPr/>
          <a:lstStyle/>
          <a:p>
            <a:r>
              <a:rPr lang="en-US"/>
              <a:t>Motivation</a:t>
            </a:r>
          </a:p>
        </p:txBody>
      </p:sp>
      <p:sp>
        <p:nvSpPr>
          <p:cNvPr id="3" name="Content Placeholder 2">
            <a:extLst>
              <a:ext uri="{FF2B5EF4-FFF2-40B4-BE49-F238E27FC236}">
                <a16:creationId xmlns:a16="http://schemas.microsoft.com/office/drawing/2014/main" id="{4E3B427D-C648-294D-BA51-8526990774F0}"/>
              </a:ext>
            </a:extLst>
          </p:cNvPr>
          <p:cNvSpPr>
            <a:spLocks noGrp="1"/>
          </p:cNvSpPr>
          <p:nvPr>
            <p:ph idx="1"/>
          </p:nvPr>
        </p:nvSpPr>
        <p:spPr>
          <a:xfrm>
            <a:off x="1069848" y="2121408"/>
            <a:ext cx="10058400" cy="789958"/>
          </a:xfrm>
        </p:spPr>
        <p:txBody>
          <a:bodyPr>
            <a:normAutofit fontScale="92500"/>
          </a:bodyPr>
          <a:lstStyle/>
          <a:p>
            <a:pPr marL="0" indent="0">
              <a:buNone/>
            </a:pPr>
            <a:r>
              <a:rPr lang="en-US"/>
              <a:t>We believe that</a:t>
            </a:r>
            <a:r>
              <a:rPr lang="en-US" i="1"/>
              <a:t> “all men are created equal”. </a:t>
            </a:r>
            <a:r>
              <a:rPr lang="en-US"/>
              <a:t>We want to add our two cents point of view by multi-dimensional analysis to reveal more facts to better understand the problem</a:t>
            </a:r>
          </a:p>
        </p:txBody>
      </p:sp>
      <p:pic>
        <p:nvPicPr>
          <p:cNvPr id="1026" name="Picture 2" descr="all men are created equal | All Men Are Created Equal Quotes | Declaration  of independence quotes, Declaration of independence, Independence">
            <a:extLst>
              <a:ext uri="{FF2B5EF4-FFF2-40B4-BE49-F238E27FC236}">
                <a16:creationId xmlns:a16="http://schemas.microsoft.com/office/drawing/2014/main" id="{D5490CD8-6B83-264A-BFEC-9433885C4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9326" y="2985191"/>
            <a:ext cx="5901550" cy="3872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75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a:xfrm>
            <a:off x="1069847" y="484632"/>
            <a:ext cx="10417959" cy="1609344"/>
          </a:xfrm>
        </p:spPr>
        <p:txBody>
          <a:bodyPr>
            <a:normAutofit/>
          </a:bodyPr>
          <a:lstStyle/>
          <a:p>
            <a:r>
              <a:rPr lang="en-US"/>
              <a:t>Fatal police shooting </a:t>
            </a:r>
            <a:r>
              <a:rPr lang="en-US">
                <a:solidFill>
                  <a:schemeClr val="accent2"/>
                </a:solidFill>
              </a:rPr>
              <a:t>rate</a:t>
            </a:r>
            <a:r>
              <a:rPr lang="en-US"/>
              <a:t> prediction</a:t>
            </a:r>
          </a:p>
        </p:txBody>
      </p:sp>
      <p:sp>
        <p:nvSpPr>
          <p:cNvPr id="3" name="Content Placeholder 2">
            <a:extLst>
              <a:ext uri="{FF2B5EF4-FFF2-40B4-BE49-F238E27FC236}">
                <a16:creationId xmlns:a16="http://schemas.microsoft.com/office/drawing/2014/main" id="{43AF8815-EB34-4E48-AE1E-9678CDB8CBA1}"/>
              </a:ext>
            </a:extLst>
          </p:cNvPr>
          <p:cNvSpPr>
            <a:spLocks noGrp="1"/>
          </p:cNvSpPr>
          <p:nvPr>
            <p:ph idx="1"/>
          </p:nvPr>
        </p:nvSpPr>
        <p:spPr>
          <a:xfrm>
            <a:off x="331075" y="4330920"/>
            <a:ext cx="5755157" cy="739967"/>
          </a:xfrm>
        </p:spPr>
        <p:txBody>
          <a:bodyPr>
            <a:normAutofit lnSpcReduction="10000"/>
          </a:bodyPr>
          <a:lstStyle/>
          <a:p>
            <a:r>
              <a:rPr lang="en-US" sz="1600"/>
              <a:t>We chose </a:t>
            </a:r>
            <a:r>
              <a:rPr lang="en-US" sz="1600" b="1" i="1"/>
              <a:t>the violent crime rate, land area, and gun ownership rate, </a:t>
            </a:r>
            <a:r>
              <a:rPr lang="en-US" sz="1600" b="1" i="1" err="1"/>
              <a:t>state_joined_year</a:t>
            </a:r>
            <a:r>
              <a:rPr lang="en-US" sz="1600"/>
              <a:t> based on their highest correlation coefficient</a:t>
            </a:r>
          </a:p>
          <a:p>
            <a:endParaRPr lang="en-US" sz="1600"/>
          </a:p>
          <a:p>
            <a:endParaRPr lang="en-US" sz="1200"/>
          </a:p>
        </p:txBody>
      </p:sp>
      <p:pic>
        <p:nvPicPr>
          <p:cNvPr id="5122" name="Picture 2" descr="University of Rochester CFD">
            <a:extLst>
              <a:ext uri="{FF2B5EF4-FFF2-40B4-BE49-F238E27FC236}">
                <a16:creationId xmlns:a16="http://schemas.microsoft.com/office/drawing/2014/main" id="{5060C714-7E25-6649-810F-4114289BD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9" y="6492875"/>
            <a:ext cx="1768066" cy="3651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5F7CDF3D-8A67-1D4D-95AE-30B33DC9F356}"/>
              </a:ext>
            </a:extLst>
          </p:cNvPr>
          <p:cNvGraphicFramePr>
            <a:graphicFrameLocks noGrp="1"/>
          </p:cNvGraphicFramePr>
          <p:nvPr>
            <p:extLst>
              <p:ext uri="{D42A27DB-BD31-4B8C-83A1-F6EECF244321}">
                <p14:modId xmlns:p14="http://schemas.microsoft.com/office/powerpoint/2010/main" val="994586961"/>
              </p:ext>
            </p:extLst>
          </p:nvPr>
        </p:nvGraphicFramePr>
        <p:xfrm>
          <a:off x="0" y="1918354"/>
          <a:ext cx="6417309" cy="2151201"/>
        </p:xfrm>
        <a:graphic>
          <a:graphicData uri="http://schemas.openxmlformats.org/drawingml/2006/table">
            <a:tbl>
              <a:tblPr firstRow="1" firstCol="1" bandRow="1"/>
              <a:tblGrid>
                <a:gridCol w="1457070">
                  <a:extLst>
                    <a:ext uri="{9D8B030D-6E8A-4147-A177-3AD203B41FA5}">
                      <a16:colId xmlns:a16="http://schemas.microsoft.com/office/drawing/2014/main" val="2423513027"/>
                    </a:ext>
                  </a:extLst>
                </a:gridCol>
                <a:gridCol w="1844589">
                  <a:extLst>
                    <a:ext uri="{9D8B030D-6E8A-4147-A177-3AD203B41FA5}">
                      <a16:colId xmlns:a16="http://schemas.microsoft.com/office/drawing/2014/main" val="1501129158"/>
                    </a:ext>
                  </a:extLst>
                </a:gridCol>
                <a:gridCol w="1581076">
                  <a:extLst>
                    <a:ext uri="{9D8B030D-6E8A-4147-A177-3AD203B41FA5}">
                      <a16:colId xmlns:a16="http://schemas.microsoft.com/office/drawing/2014/main" val="90653342"/>
                    </a:ext>
                  </a:extLst>
                </a:gridCol>
                <a:gridCol w="1534574">
                  <a:extLst>
                    <a:ext uri="{9D8B030D-6E8A-4147-A177-3AD203B41FA5}">
                      <a16:colId xmlns:a16="http://schemas.microsoft.com/office/drawing/2014/main" val="4287090980"/>
                    </a:ext>
                  </a:extLst>
                </a:gridCol>
              </a:tblGrid>
              <a:tr h="426237">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Algorithm</a:t>
                      </a:r>
                      <a:endParaRPr lang="en-US" sz="2000">
                        <a:effectLst/>
                        <a:latin typeface="Calibri" panose="020F0502020204030204" pitchFamily="34" charset="0"/>
                        <a:ea typeface="DengXian" panose="02010600030101010101" pitchFamily="2" charset="-122"/>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DBDB"/>
                    </a:solidFill>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Correlation coefficient</a:t>
                      </a:r>
                      <a:endParaRPr lang="en-US" sz="2000">
                        <a:effectLst/>
                        <a:latin typeface="Calibri" panose="020F0502020204030204" pitchFamily="34" charset="0"/>
                        <a:ea typeface="DengXian" panose="02010600030101010101" pitchFamily="2" charset="-122"/>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DBDB"/>
                    </a:solidFill>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Mean absolute error</a:t>
                      </a:r>
                      <a:endParaRPr lang="en-US" sz="2000">
                        <a:effectLst/>
                        <a:latin typeface="Calibri" panose="020F0502020204030204" pitchFamily="34" charset="0"/>
                        <a:ea typeface="DengXian" panose="02010600030101010101" pitchFamily="2" charset="-122"/>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DBDB"/>
                    </a:solidFill>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Relative absolute error</a:t>
                      </a:r>
                      <a:endParaRPr lang="en-US" sz="2000">
                        <a:effectLst/>
                        <a:latin typeface="Calibri" panose="020F0502020204030204" pitchFamily="34" charset="0"/>
                        <a:ea typeface="DengXian" panose="02010600030101010101" pitchFamily="2" charset="-122"/>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DBDB"/>
                    </a:solidFill>
                  </a:tcPr>
                </a:tc>
                <a:extLst>
                  <a:ext uri="{0D108BD9-81ED-4DB2-BD59-A6C34878D82A}">
                    <a16:rowId xmlns:a16="http://schemas.microsoft.com/office/drawing/2014/main" val="4193796223"/>
                  </a:ext>
                </a:extLst>
              </a:tr>
              <a:tr h="426237">
                <a:tc>
                  <a:txBody>
                    <a:bodyPr/>
                    <a:lstStyle/>
                    <a:p>
                      <a:pPr marL="0" marR="0" algn="ctr">
                        <a:spcBef>
                          <a:spcPts val="0"/>
                        </a:spcBef>
                        <a:spcAft>
                          <a:spcPts val="0"/>
                        </a:spcAft>
                      </a:pPr>
                      <a:r>
                        <a:rPr lang="en-US" sz="1400" b="1">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Kstar</a:t>
                      </a:r>
                      <a:endParaRPr lang="en-US" sz="2000">
                        <a:effectLst/>
                        <a:latin typeface="Calibri" panose="020F0502020204030204" pitchFamily="34" charset="0"/>
                        <a:ea typeface="DengXian" panose="02010600030101010101" pitchFamily="2" charset="-122"/>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0.8853</a:t>
                      </a:r>
                      <a:endParaRPr lang="en-US" sz="2000">
                        <a:effectLst/>
                        <a:latin typeface="Calibri" panose="020F0502020204030204" pitchFamily="34" charset="0"/>
                        <a:ea typeface="DengXian" panose="02010600030101010101" pitchFamily="2" charset="-122"/>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0.4731</a:t>
                      </a:r>
                      <a:endParaRPr lang="en-US" sz="2000">
                        <a:effectLst/>
                        <a:latin typeface="Calibri" panose="020F0502020204030204" pitchFamily="34" charset="0"/>
                        <a:ea typeface="DengXian" panose="02010600030101010101" pitchFamily="2" charset="-122"/>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28.04%</a:t>
                      </a:r>
                      <a:endParaRPr lang="en-US" sz="2000">
                        <a:effectLst/>
                        <a:latin typeface="Calibri" panose="020F0502020204030204" pitchFamily="34" charset="0"/>
                        <a:ea typeface="DengXian" panose="02010600030101010101" pitchFamily="2" charset="-122"/>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1545368"/>
                  </a:ext>
                </a:extLst>
              </a:tr>
              <a:tr h="426237">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K-Nearest-Neighbor</a:t>
                      </a:r>
                      <a:endParaRPr lang="en-US" sz="2000">
                        <a:effectLst/>
                        <a:latin typeface="Calibri" panose="020F0502020204030204" pitchFamily="34" charset="0"/>
                        <a:ea typeface="DengXian" panose="02010600030101010101" pitchFamily="2" charset="-122"/>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0.8517</a:t>
                      </a:r>
                      <a:endParaRPr lang="en-US" sz="2000">
                        <a:effectLst/>
                        <a:latin typeface="Calibri" panose="020F0502020204030204" pitchFamily="34" charset="0"/>
                        <a:ea typeface="DengXian" panose="02010600030101010101" pitchFamily="2" charset="-122"/>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0.5396</a:t>
                      </a:r>
                      <a:endParaRPr lang="en-US" sz="2000">
                        <a:effectLst/>
                        <a:latin typeface="Calibri" panose="020F0502020204030204" pitchFamily="34" charset="0"/>
                        <a:ea typeface="DengXian" panose="02010600030101010101" pitchFamily="2" charset="-122"/>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31.98%</a:t>
                      </a:r>
                      <a:endParaRPr lang="en-US" sz="2000">
                        <a:effectLst/>
                        <a:latin typeface="Calibri" panose="020F0502020204030204" pitchFamily="34" charset="0"/>
                        <a:ea typeface="DengXian" panose="02010600030101010101" pitchFamily="2" charset="-122"/>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2624717"/>
                  </a:ext>
                </a:extLst>
              </a:tr>
              <a:tr h="426237">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Random Forest</a:t>
                      </a:r>
                      <a:endParaRPr lang="en-US" sz="2000">
                        <a:effectLst/>
                        <a:latin typeface="Calibri" panose="020F0502020204030204" pitchFamily="34" charset="0"/>
                        <a:ea typeface="DengXian" panose="02010600030101010101" pitchFamily="2" charset="-122"/>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0.8594</a:t>
                      </a:r>
                      <a:endParaRPr lang="en-US" sz="2000">
                        <a:effectLst/>
                        <a:latin typeface="Calibri" panose="020F0502020204030204" pitchFamily="34" charset="0"/>
                        <a:ea typeface="DengXian" panose="02010600030101010101" pitchFamily="2" charset="-122"/>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0.6205</a:t>
                      </a:r>
                      <a:endParaRPr lang="en-US" sz="2000">
                        <a:effectLst/>
                        <a:latin typeface="Calibri" panose="020F0502020204030204" pitchFamily="34" charset="0"/>
                        <a:ea typeface="DengXian" panose="02010600030101010101" pitchFamily="2" charset="-122"/>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36.78%</a:t>
                      </a:r>
                      <a:endParaRPr lang="en-US" sz="2000">
                        <a:effectLst/>
                        <a:latin typeface="Calibri" panose="020F0502020204030204" pitchFamily="34" charset="0"/>
                        <a:ea typeface="DengXian" panose="02010600030101010101" pitchFamily="2" charset="-122"/>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1756509"/>
                  </a:ext>
                </a:extLst>
              </a:tr>
              <a:tr h="426237">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Linear Regression</a:t>
                      </a:r>
                      <a:endParaRPr lang="en-US" sz="2000">
                        <a:effectLst/>
                        <a:latin typeface="Calibri" panose="020F0502020204030204" pitchFamily="34" charset="0"/>
                        <a:ea typeface="DengXian" panose="02010600030101010101" pitchFamily="2" charset="-122"/>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0.4489</a:t>
                      </a:r>
                      <a:endParaRPr lang="en-US" sz="2000">
                        <a:effectLst/>
                        <a:latin typeface="Calibri" panose="020F0502020204030204" pitchFamily="34" charset="0"/>
                        <a:ea typeface="DengXian" panose="02010600030101010101" pitchFamily="2" charset="-122"/>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1.5238</a:t>
                      </a:r>
                      <a:endParaRPr lang="en-US" sz="2000">
                        <a:effectLst/>
                        <a:latin typeface="Calibri" panose="020F0502020204030204" pitchFamily="34" charset="0"/>
                        <a:ea typeface="DengXian" panose="02010600030101010101" pitchFamily="2" charset="-122"/>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90.33%</a:t>
                      </a:r>
                      <a:endParaRPr lang="en-US" sz="2000">
                        <a:effectLst/>
                        <a:latin typeface="Calibri" panose="020F0502020204030204" pitchFamily="34" charset="0"/>
                        <a:ea typeface="DengXian" panose="02010600030101010101" pitchFamily="2" charset="-122"/>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051585889"/>
                  </a:ext>
                </a:extLst>
              </a:tr>
            </a:tbl>
          </a:graphicData>
        </a:graphic>
      </p:graphicFrame>
      <p:pic>
        <p:nvPicPr>
          <p:cNvPr id="17" name="Picture 16">
            <a:extLst>
              <a:ext uri="{FF2B5EF4-FFF2-40B4-BE49-F238E27FC236}">
                <a16:creationId xmlns:a16="http://schemas.microsoft.com/office/drawing/2014/main" id="{35CFF982-15A1-9745-AF46-500AA56EA563}"/>
              </a:ext>
            </a:extLst>
          </p:cNvPr>
          <p:cNvPicPr/>
          <p:nvPr/>
        </p:nvPicPr>
        <p:blipFill>
          <a:blip r:embed="rId4">
            <a:extLst>
              <a:ext uri="{28A0092B-C50C-407E-A947-70E740481C1C}">
                <a14:useLocalDpi xmlns:a14="http://schemas.microsoft.com/office/drawing/2010/main" val="0"/>
              </a:ext>
            </a:extLst>
          </a:blip>
          <a:stretch>
            <a:fillRect/>
          </a:stretch>
        </p:blipFill>
        <p:spPr>
          <a:xfrm>
            <a:off x="6761918" y="1918354"/>
            <a:ext cx="5430082" cy="3326248"/>
          </a:xfrm>
          <a:prstGeom prst="rect">
            <a:avLst/>
          </a:prstGeom>
        </p:spPr>
      </p:pic>
      <p:sp>
        <p:nvSpPr>
          <p:cNvPr id="7" name="Content Placeholder 2">
            <a:extLst>
              <a:ext uri="{FF2B5EF4-FFF2-40B4-BE49-F238E27FC236}">
                <a16:creationId xmlns:a16="http://schemas.microsoft.com/office/drawing/2014/main" id="{01FDEBB2-E678-D240-B45C-02C7CE653252}"/>
              </a:ext>
            </a:extLst>
          </p:cNvPr>
          <p:cNvSpPr txBox="1">
            <a:spLocks/>
          </p:cNvSpPr>
          <p:nvPr/>
        </p:nvSpPr>
        <p:spPr>
          <a:xfrm>
            <a:off x="183188" y="5332253"/>
            <a:ext cx="11675737" cy="114927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t>The best one is </a:t>
            </a:r>
            <a:r>
              <a:rPr lang="en-US" err="1"/>
              <a:t>Kstar</a:t>
            </a:r>
            <a:r>
              <a:rPr lang="en-US"/>
              <a:t>. It achieved 28.04% cross-validation relative absolute error and explained 88.53% variance, followed by K-Nearest-Neighbor Regression and Random Forest.</a:t>
            </a:r>
          </a:p>
          <a:p>
            <a:r>
              <a:rPr lang="en-US"/>
              <a:t>The models indicate that fatal police shooting is a complex problem</a:t>
            </a:r>
          </a:p>
        </p:txBody>
      </p:sp>
      <p:sp>
        <p:nvSpPr>
          <p:cNvPr id="4" name="TextBox 3">
            <a:extLst>
              <a:ext uri="{FF2B5EF4-FFF2-40B4-BE49-F238E27FC236}">
                <a16:creationId xmlns:a16="http://schemas.microsoft.com/office/drawing/2014/main" id="{42B1F1A3-3CB4-B749-B943-7E7011E6D1B1}"/>
              </a:ext>
            </a:extLst>
          </p:cNvPr>
          <p:cNvSpPr txBox="1"/>
          <p:nvPr/>
        </p:nvSpPr>
        <p:spPr>
          <a:xfrm>
            <a:off x="7231117" y="1613398"/>
            <a:ext cx="4141076" cy="369332"/>
          </a:xfrm>
          <a:prstGeom prst="rect">
            <a:avLst/>
          </a:prstGeom>
          <a:noFill/>
        </p:spPr>
        <p:txBody>
          <a:bodyPr wrap="square" rtlCol="0">
            <a:spAutoFit/>
          </a:bodyPr>
          <a:lstStyle/>
          <a:p>
            <a:r>
              <a:rPr lang="en-US"/>
              <a:t>K* cross-validation prediction error </a:t>
            </a:r>
          </a:p>
        </p:txBody>
      </p:sp>
    </p:spTree>
    <p:extLst>
      <p:ext uri="{BB962C8B-B14F-4D97-AF65-F5344CB8AC3E}">
        <p14:creationId xmlns:p14="http://schemas.microsoft.com/office/powerpoint/2010/main" val="60152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a:xfrm>
            <a:off x="1069847" y="484632"/>
            <a:ext cx="10291835" cy="1609344"/>
          </a:xfrm>
        </p:spPr>
        <p:txBody>
          <a:bodyPr>
            <a:normAutofit/>
          </a:bodyPr>
          <a:lstStyle/>
          <a:p>
            <a:r>
              <a:rPr lang="en-US"/>
              <a:t>Fatal police shooting </a:t>
            </a:r>
            <a:r>
              <a:rPr lang="en-US">
                <a:solidFill>
                  <a:schemeClr val="accent2"/>
                </a:solidFill>
              </a:rPr>
              <a:t>race</a:t>
            </a:r>
            <a:r>
              <a:rPr lang="en-US"/>
              <a:t> prediction</a:t>
            </a:r>
          </a:p>
        </p:txBody>
      </p:sp>
      <p:graphicFrame>
        <p:nvGraphicFramePr>
          <p:cNvPr id="5" name="Content Placeholder 4">
            <a:extLst>
              <a:ext uri="{FF2B5EF4-FFF2-40B4-BE49-F238E27FC236}">
                <a16:creationId xmlns:a16="http://schemas.microsoft.com/office/drawing/2014/main" id="{B782E13B-C195-0C4B-96BC-FA053E02A608}"/>
              </a:ext>
            </a:extLst>
          </p:cNvPr>
          <p:cNvGraphicFramePr>
            <a:graphicFrameLocks noGrp="1"/>
          </p:cNvGraphicFramePr>
          <p:nvPr>
            <p:ph idx="1"/>
            <p:extLst>
              <p:ext uri="{D42A27DB-BD31-4B8C-83A1-F6EECF244321}">
                <p14:modId xmlns:p14="http://schemas.microsoft.com/office/powerpoint/2010/main" val="3010282028"/>
              </p:ext>
            </p:extLst>
          </p:nvPr>
        </p:nvGraphicFramePr>
        <p:xfrm>
          <a:off x="130123" y="1764955"/>
          <a:ext cx="6459011" cy="3595509"/>
        </p:xfrm>
        <a:graphic>
          <a:graphicData uri="http://schemas.openxmlformats.org/drawingml/2006/table">
            <a:tbl>
              <a:tblPr firstRow="1" firstCol="1"/>
              <a:tblGrid>
                <a:gridCol w="1832122">
                  <a:extLst>
                    <a:ext uri="{9D8B030D-6E8A-4147-A177-3AD203B41FA5}">
                      <a16:colId xmlns:a16="http://schemas.microsoft.com/office/drawing/2014/main" val="3315006933"/>
                    </a:ext>
                  </a:extLst>
                </a:gridCol>
                <a:gridCol w="1397383">
                  <a:extLst>
                    <a:ext uri="{9D8B030D-6E8A-4147-A177-3AD203B41FA5}">
                      <a16:colId xmlns:a16="http://schemas.microsoft.com/office/drawing/2014/main" val="1621135391"/>
                    </a:ext>
                  </a:extLst>
                </a:gridCol>
                <a:gridCol w="1614753">
                  <a:extLst>
                    <a:ext uri="{9D8B030D-6E8A-4147-A177-3AD203B41FA5}">
                      <a16:colId xmlns:a16="http://schemas.microsoft.com/office/drawing/2014/main" val="3566009133"/>
                    </a:ext>
                  </a:extLst>
                </a:gridCol>
                <a:gridCol w="1614753">
                  <a:extLst>
                    <a:ext uri="{9D8B030D-6E8A-4147-A177-3AD203B41FA5}">
                      <a16:colId xmlns:a16="http://schemas.microsoft.com/office/drawing/2014/main" val="3063774074"/>
                    </a:ext>
                  </a:extLst>
                </a:gridCol>
              </a:tblGrid>
              <a:tr h="0">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Variables</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Chi-square score</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DF</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P-Value</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814577261"/>
                  </a:ext>
                </a:extLst>
              </a:tr>
              <a:tr h="459209">
                <a:tc>
                  <a:txBody>
                    <a:bodyPr/>
                    <a:lstStyle/>
                    <a:p>
                      <a:pPr marL="0" marR="0" algn="ctr">
                        <a:spcBef>
                          <a:spcPts val="0"/>
                        </a:spcBef>
                        <a:spcAft>
                          <a:spcPts val="0"/>
                        </a:spcAft>
                      </a:pPr>
                      <a:r>
                        <a:rPr lang="en-US" sz="16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signs_of_</a:t>
                      </a:r>
                      <a:r>
                        <a:rPr lang="en-US" sz="1600" b="1">
                          <a:effectLst/>
                          <a:latin typeface="Times New Roman" panose="02020603050405020304" pitchFamily="18" charset="0"/>
                          <a:ea typeface="Times New Roman" panose="02020603050405020304" pitchFamily="18" charset="0"/>
                          <a:cs typeface="Arial" panose="020B0604020202020204" pitchFamily="34" charset="0"/>
                        </a:rPr>
                        <a:t> mental</a:t>
                      </a:r>
                      <a:r>
                        <a:rPr lang="en-US" sz="16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illness</a:t>
                      </a:r>
                      <a:endParaRPr lang="en-US" sz="1600" b="1">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109.05</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&lt; .00001</a:t>
                      </a:r>
                      <a:endParaRPr lang="en-US" sz="1600" b="1">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0706055"/>
                  </a:ext>
                </a:extLst>
              </a:tr>
              <a:tr h="374307">
                <a:tc>
                  <a:txBody>
                    <a:bodyPr/>
                    <a:lstStyle/>
                    <a:p>
                      <a:pPr marL="0" marR="0" algn="ctr">
                        <a:spcBef>
                          <a:spcPts val="0"/>
                        </a:spcBef>
                        <a:spcAft>
                          <a:spcPts val="0"/>
                        </a:spcAft>
                      </a:pPr>
                      <a:r>
                        <a:rPr lang="en-US" sz="16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flee</a:t>
                      </a:r>
                      <a:endParaRPr lang="en-US" sz="1600" b="1">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90.00</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15</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&lt; .00001</a:t>
                      </a:r>
                      <a:endParaRPr lang="en-US" sz="1600" b="1">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6965271"/>
                  </a:ext>
                </a:extLst>
              </a:tr>
              <a:tr h="374307">
                <a:tc>
                  <a:txBody>
                    <a:bodyPr/>
                    <a:lstStyle/>
                    <a:p>
                      <a:pPr marL="0" marR="0" algn="ctr">
                        <a:spcBef>
                          <a:spcPts val="0"/>
                        </a:spcBef>
                        <a:spcAft>
                          <a:spcPts val="0"/>
                        </a:spcAft>
                      </a:pPr>
                      <a:r>
                        <a:rPr lang="en-US" sz="16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armed</a:t>
                      </a:r>
                      <a:endParaRPr lang="en-US" sz="1600" b="1">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41.12</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&lt; .00001</a:t>
                      </a:r>
                      <a:endParaRPr lang="en-US" sz="1600" b="1">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2800030"/>
                  </a:ext>
                </a:extLst>
              </a:tr>
              <a:tr h="374307">
                <a:tc>
                  <a:txBody>
                    <a:bodyPr/>
                    <a:lstStyle/>
                    <a:p>
                      <a:pPr marL="0" marR="0" algn="ctr">
                        <a:spcBef>
                          <a:spcPts val="0"/>
                        </a:spcBef>
                        <a:spcAft>
                          <a:spcPts val="0"/>
                        </a:spcAft>
                      </a:pPr>
                      <a:r>
                        <a:rPr lang="en-US" sz="1600" b="1"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body_camera</a:t>
                      </a:r>
                      <a:endParaRPr lang="en-US" sz="1600" b="1">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35.90</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&lt; .00001</a:t>
                      </a:r>
                      <a:endParaRPr lang="en-US" sz="1600" b="1">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8465834"/>
                  </a:ext>
                </a:extLst>
              </a:tr>
              <a:tr h="374307">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threat_level</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25.21</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0.0001</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2577876"/>
                  </a:ext>
                </a:extLst>
              </a:tr>
              <a:tr h="374307">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gender</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18.85</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0.0020</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496538"/>
                  </a:ext>
                </a:extLst>
              </a:tr>
              <a:tr h="374307">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manner_of_death</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8.80</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0.1171</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3798940"/>
                  </a:ext>
                </a:extLst>
              </a:tr>
              <a:tr h="374307">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is_gencoding_exact</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8.31</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0.1398</a:t>
                      </a:r>
                      <a:r>
                        <a:rPr lang="en-US" sz="1600">
                          <a:effectLst/>
                          <a:latin typeface="Times New Roman" panose="02020603050405020304" pitchFamily="18" charset="0"/>
                          <a:ea typeface="Times New Roman" panose="02020603050405020304" pitchFamily="18" charset="0"/>
                          <a:cs typeface="Arial" panose="020B0604020202020204" pitchFamily="34" charset="0"/>
                        </a:rPr>
                        <a:t> </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47890" marR="478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63049"/>
                  </a:ext>
                </a:extLst>
              </a:tr>
            </a:tbl>
          </a:graphicData>
        </a:graphic>
      </p:graphicFrame>
      <p:pic>
        <p:nvPicPr>
          <p:cNvPr id="5122" name="Picture 2" descr="University of Rochester CFD">
            <a:extLst>
              <a:ext uri="{FF2B5EF4-FFF2-40B4-BE49-F238E27FC236}">
                <a16:creationId xmlns:a16="http://schemas.microsoft.com/office/drawing/2014/main" id="{5060C714-7E25-6649-810F-4114289BD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9" y="6492875"/>
            <a:ext cx="1768066" cy="3651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D46DACC-3142-C04E-911E-01F7548013B5}"/>
                  </a:ext>
                </a:extLst>
              </p:cNvPr>
              <p:cNvSpPr/>
              <p:nvPr/>
            </p:nvSpPr>
            <p:spPr>
              <a:xfrm>
                <a:off x="7012060" y="1650023"/>
                <a:ext cx="4349622" cy="1115434"/>
              </a:xfrm>
              <a:prstGeom prst="rect">
                <a:avLst/>
              </a:prstGeom>
            </p:spPr>
            <p:txBody>
              <a:bodyPr wrap="square">
                <a:spAutoFit/>
              </a:bodyPr>
              <a:lstStyle/>
              <a:p>
                <a:pPr algn="ctr"/>
                <a14:m>
                  <m:oMath xmlns:m="http://schemas.openxmlformats.org/officeDocument/2006/math">
                    <m:sSup>
                      <m:sSupPr>
                        <m:ctrlPr>
                          <a:rPr lang="en-US" b="1" i="1" smtClean="0">
                            <a:latin typeface="Cambria Math" panose="02040503050406030204" pitchFamily="18" charset="0"/>
                            <a:ea typeface="Times New Roman" panose="02020603050405020304" pitchFamily="18" charset="0"/>
                            <a:cs typeface="Times New Roman" panose="02020603050405020304" pitchFamily="18" charset="0"/>
                          </a:rPr>
                        </m:ctrlPr>
                      </m:sSupPr>
                      <m:e>
                        <m:r>
                          <a:rPr lang="en-US" b="1" i="1">
                            <a:latin typeface="Cambria Math" panose="02040503050406030204" pitchFamily="18" charset="0"/>
                            <a:ea typeface="Times New Roman" panose="02020603050405020304" pitchFamily="18" charset="0"/>
                            <a:cs typeface="Times New Roman" panose="02020603050405020304" pitchFamily="18" charset="0"/>
                          </a:rPr>
                          <m:t>𝝌</m:t>
                        </m:r>
                      </m:e>
                      <m:sup>
                        <m:r>
                          <a:rPr lang="en-US" b="1" i="1">
                            <a:latin typeface="Cambria Math" panose="02040503050406030204" pitchFamily="18" charset="0"/>
                            <a:ea typeface="Times New Roman" panose="02020603050405020304" pitchFamily="18" charset="0"/>
                            <a:cs typeface="Times New Roman" panose="02020603050405020304" pitchFamily="18" charset="0"/>
                          </a:rPr>
                          <m:t>𝟐</m:t>
                        </m:r>
                      </m:sup>
                    </m:sSup>
                    <m:r>
                      <a:rPr lang="en-US" b="1" i="1">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subHide m:val="on"/>
                        <m:supHide m:val="on"/>
                        <m:ctrlPr>
                          <a:rPr lang="en-US" b="1" i="1">
                            <a:latin typeface="Cambria Math" panose="02040503050406030204" pitchFamily="18" charset="0"/>
                            <a:ea typeface="Times New Roman" panose="02020603050405020304" pitchFamily="18" charset="0"/>
                            <a:cs typeface="Times New Roman" panose="02020603050405020304" pitchFamily="18" charset="0"/>
                          </a:rPr>
                        </m:ctrlPr>
                      </m:naryPr>
                      <m:sub/>
                      <m:sup/>
                      <m:e>
                        <m:f>
                          <m:fPr>
                            <m:ctrlPr>
                              <a:rPr lang="en-US" b="1"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US"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latin typeface="Cambria Math" panose="02040503050406030204" pitchFamily="18" charset="0"/>
                                        <a:ea typeface="Times New Roman" panose="02020603050405020304" pitchFamily="18" charset="0"/>
                                        <a:cs typeface="Times New Roman" panose="02020603050405020304" pitchFamily="18" charset="0"/>
                                      </a:rPr>
                                      <m:t>𝑶</m:t>
                                    </m:r>
                                  </m:e>
                                  <m:sub>
                                    <m:r>
                                      <a:rPr lang="en-US" b="1" i="1">
                                        <a:latin typeface="Cambria Math" panose="02040503050406030204" pitchFamily="18" charset="0"/>
                                        <a:ea typeface="Times New Roman" panose="02020603050405020304" pitchFamily="18" charset="0"/>
                                        <a:cs typeface="Times New Roman" panose="02020603050405020304" pitchFamily="18" charset="0"/>
                                      </a:rPr>
                                      <m:t>𝒊</m:t>
                                    </m:r>
                                  </m:sub>
                                </m:sSub>
                                <m:r>
                                  <a:rPr lang="en-US"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latin typeface="Cambria Math" panose="02040503050406030204" pitchFamily="18" charset="0"/>
                                        <a:ea typeface="Times New Roman" panose="02020603050405020304" pitchFamily="18" charset="0"/>
                                        <a:cs typeface="Times New Roman" panose="02020603050405020304" pitchFamily="18" charset="0"/>
                                      </a:rPr>
                                      <m:t>𝑬</m:t>
                                    </m:r>
                                  </m:e>
                                  <m:sub>
                                    <m:r>
                                      <a:rPr lang="en-US" b="1" i="1">
                                        <a:latin typeface="Cambria Math" panose="02040503050406030204" pitchFamily="18" charset="0"/>
                                        <a:ea typeface="Times New Roman" panose="02020603050405020304" pitchFamily="18" charset="0"/>
                                        <a:cs typeface="Times New Roman" panose="02020603050405020304" pitchFamily="18" charset="0"/>
                                      </a:rPr>
                                      <m:t>𝒊</m:t>
                                    </m:r>
                                  </m:sub>
                                </m:sSub>
                                <m:r>
                                  <a:rPr lang="en-US" b="1" i="1">
                                    <a:latin typeface="Cambria Math" panose="02040503050406030204" pitchFamily="18" charset="0"/>
                                    <a:ea typeface="Times New Roman" panose="02020603050405020304" pitchFamily="18" charset="0"/>
                                    <a:cs typeface="Times New Roman" panose="02020603050405020304" pitchFamily="18" charset="0"/>
                                  </a:rPr>
                                  <m:t>)</m:t>
                                </m:r>
                              </m:e>
                              <m:sup>
                                <m:r>
                                  <a:rPr lang="en-US" b="1" i="1">
                                    <a:latin typeface="Cambria Math" panose="02040503050406030204" pitchFamily="18" charset="0"/>
                                    <a:ea typeface="Times New Roman" panose="02020603050405020304" pitchFamily="18" charset="0"/>
                                    <a:cs typeface="Times New Roman" panose="02020603050405020304" pitchFamily="18" charset="0"/>
                                  </a:rPr>
                                  <m:t>𝟐</m:t>
                                </m:r>
                              </m:sup>
                            </m:sSup>
                          </m:num>
                          <m:den>
                            <m:sSub>
                              <m:sSubPr>
                                <m:ctrlPr>
                                  <a:rPr lang="en-US" b="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latin typeface="Cambria Math" panose="02040503050406030204" pitchFamily="18" charset="0"/>
                                    <a:ea typeface="Times New Roman" panose="02020603050405020304" pitchFamily="18" charset="0"/>
                                    <a:cs typeface="Times New Roman" panose="02020603050405020304" pitchFamily="18" charset="0"/>
                                  </a:rPr>
                                  <m:t>𝑬</m:t>
                                </m:r>
                              </m:e>
                              <m:sub>
                                <m:r>
                                  <a:rPr lang="en-US" b="1" i="1">
                                    <a:latin typeface="Cambria Math" panose="02040503050406030204" pitchFamily="18" charset="0"/>
                                    <a:ea typeface="Times New Roman" panose="02020603050405020304" pitchFamily="18" charset="0"/>
                                    <a:cs typeface="Times New Roman" panose="02020603050405020304" pitchFamily="18" charset="0"/>
                                  </a:rPr>
                                  <m:t>𝒊</m:t>
                                </m:r>
                              </m:sub>
                            </m:sSub>
                          </m:den>
                        </m:f>
                      </m:e>
                    </m:nary>
                  </m:oMath>
                </a14:m>
                <a:r>
                  <a:rPr lang="en-US">
                    <a:latin typeface="Calibri" panose="020F0502020204030204" pitchFamily="34" charset="0"/>
                    <a:ea typeface="DengXian" panose="02010600030101010101" pitchFamily="2" charset="-122"/>
                    <a:cs typeface="Arial" panose="020B0604020202020204" pitchFamily="34" charset="0"/>
                  </a:rPr>
                  <a:t> </a:t>
                </a:r>
                <a:r>
                  <a:rPr lang="en-US">
                    <a:latin typeface="Times New Roman" panose="02020603050405020304" pitchFamily="18" charset="0"/>
                    <a:ea typeface="Times New Roman" panose="02020603050405020304" pitchFamily="18" charset="0"/>
                    <a:cs typeface="Arial" panose="020B0604020202020204" pitchFamily="34" charset="0"/>
                  </a:rPr>
                  <a:t>where </a:t>
                </a:r>
                <a14:m>
                  <m:oMath xmlns:m="http://schemas.openxmlformats.org/officeDocument/2006/math">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𝜒</m:t>
                        </m:r>
                      </m:e>
                      <m:sup>
                        <m:r>
                          <a:rPr lang="en-US" i="1">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𝑐h𝑖</m:t>
                    </m:r>
                    <m:r>
                      <a:rPr lang="en-US" i="1">
                        <a:latin typeface="Cambria Math" panose="02040503050406030204" pitchFamily="18" charset="0"/>
                        <a:ea typeface="Times New Roman" panose="02020603050405020304" pitchFamily="18" charset="0"/>
                        <a:cs typeface="Times New Roman" panose="02020603050405020304" pitchFamily="18" charset="0"/>
                      </a:rPr>
                      <m:t> </m:t>
                    </m:r>
                    <m:r>
                      <a:rPr lang="en-US" i="1">
                        <a:latin typeface="Cambria Math" panose="02040503050406030204" pitchFamily="18" charset="0"/>
                        <a:ea typeface="Times New Roman" panose="02020603050405020304" pitchFamily="18" charset="0"/>
                        <a:cs typeface="Times New Roman" panose="02020603050405020304" pitchFamily="18" charset="0"/>
                      </a:rPr>
                      <m:t>𝑠𝑞𝑢𝑎𝑟𝑒𝑑</m:t>
                    </m:r>
                    <m:r>
                      <a:rPr lang="en-US"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𝑂</m:t>
                        </m:r>
                      </m:e>
                      <m:sub>
                        <m:r>
                          <a:rPr lang="en-US" i="1">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𝑜𝑏𝑠𝑒𝑟𝑣𝑒𝑑</m:t>
                    </m:r>
                    <m:r>
                      <a:rPr lang="en-US" i="1">
                        <a:latin typeface="Cambria Math" panose="02040503050406030204" pitchFamily="18" charset="0"/>
                        <a:ea typeface="Times New Roman" panose="02020603050405020304" pitchFamily="18" charset="0"/>
                        <a:cs typeface="Times New Roman" panose="02020603050405020304" pitchFamily="18" charset="0"/>
                      </a:rPr>
                      <m:t> </m:t>
                    </m:r>
                    <m:r>
                      <a:rPr lang="en-US" i="1">
                        <a:latin typeface="Cambria Math" panose="02040503050406030204" pitchFamily="18" charset="0"/>
                        <a:ea typeface="Times New Roman" panose="02020603050405020304" pitchFamily="18" charset="0"/>
                        <a:cs typeface="Times New Roman" panose="02020603050405020304" pitchFamily="18" charset="0"/>
                      </a:rPr>
                      <m:t>𝑣𝑎𝑙𝑢𝑒</m:t>
                    </m:r>
                    <m:r>
                      <a:rPr lang="en-US"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𝐸</m:t>
                        </m:r>
                      </m:e>
                      <m:sub>
                        <m:r>
                          <a:rPr lang="en-US" i="1">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𝑒𝑥𝑝𝑒𝑐𝑡𝑒𝑑</m:t>
                    </m:r>
                    <m:r>
                      <a:rPr lang="en-US" i="1">
                        <a:latin typeface="Cambria Math" panose="02040503050406030204" pitchFamily="18" charset="0"/>
                        <a:ea typeface="Times New Roman" panose="02020603050405020304" pitchFamily="18" charset="0"/>
                        <a:cs typeface="Times New Roman" panose="02020603050405020304" pitchFamily="18" charset="0"/>
                      </a:rPr>
                      <m:t> </m:t>
                    </m:r>
                    <m:r>
                      <a:rPr lang="en-US" i="1">
                        <a:latin typeface="Cambria Math" panose="02040503050406030204" pitchFamily="18" charset="0"/>
                        <a:ea typeface="Times New Roman" panose="02020603050405020304" pitchFamily="18" charset="0"/>
                        <a:cs typeface="Times New Roman" panose="02020603050405020304" pitchFamily="18" charset="0"/>
                      </a:rPr>
                      <m:t>𝑣𝑎𝑙𝑢𝑒</m:t>
                    </m:r>
                  </m:oMath>
                </a14:m>
                <a:endParaRPr lang="en-US">
                  <a:latin typeface="Calibri" panose="020F0502020204030204" pitchFamily="34" charset="0"/>
                  <a:ea typeface="DengXian" panose="02010600030101010101" pitchFamily="2" charset="-122"/>
                  <a:cs typeface="Arial" panose="020B0604020202020204" pitchFamily="34" charset="0"/>
                </a:endParaRPr>
              </a:p>
            </p:txBody>
          </p:sp>
        </mc:Choice>
        <mc:Fallback xmlns="">
          <p:sp>
            <p:nvSpPr>
              <p:cNvPr id="7" name="Rectangle 6">
                <a:extLst>
                  <a:ext uri="{FF2B5EF4-FFF2-40B4-BE49-F238E27FC236}">
                    <a16:creationId xmlns:a16="http://schemas.microsoft.com/office/drawing/2014/main" id="{CD46DACC-3142-C04E-911E-01F7548013B5}"/>
                  </a:ext>
                </a:extLst>
              </p:cNvPr>
              <p:cNvSpPr>
                <a:spLocks noRot="1" noChangeAspect="1" noMove="1" noResize="1" noEditPoints="1" noAdjustHandles="1" noChangeArrowheads="1" noChangeShapeType="1" noTextEdit="1"/>
              </p:cNvSpPr>
              <p:nvPr/>
            </p:nvSpPr>
            <p:spPr>
              <a:xfrm>
                <a:off x="7012060" y="1650023"/>
                <a:ext cx="4349622" cy="1115434"/>
              </a:xfrm>
              <a:prstGeom prst="rect">
                <a:avLst/>
              </a:prstGeom>
              <a:blipFill>
                <a:blip r:embed="rId4"/>
                <a:stretch>
                  <a:fillRect b="-3279"/>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E248E90B-462B-1E4E-B88A-6373250BB72F}"/>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726621" y="2765457"/>
            <a:ext cx="5202621" cy="2942355"/>
          </a:xfrm>
          <a:prstGeom prst="rect">
            <a:avLst/>
          </a:prstGeom>
        </p:spPr>
      </p:pic>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2BB132F1-CEDC-214A-8C71-373E248509BC}"/>
                  </a:ext>
                </a:extLst>
              </p:cNvPr>
              <p:cNvSpPr txBox="1">
                <a:spLocks/>
              </p:cNvSpPr>
              <p:nvPr/>
            </p:nvSpPr>
            <p:spPr>
              <a:xfrm>
                <a:off x="425669" y="5451583"/>
                <a:ext cx="11340661" cy="739967"/>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800"/>
                  <a:t>We use Chi-square test to find out predictor variables which are independent of the race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𝛼</m:t>
                    </m:r>
                    <m:r>
                      <a:rPr lang="en-US" sz="1800" i="1">
                        <a:latin typeface="Cambria Math" panose="02040503050406030204" pitchFamily="18" charset="0"/>
                        <a:ea typeface="Cambria Math" panose="02040503050406030204" pitchFamily="18" charset="0"/>
                        <a:cs typeface="Arial" panose="020B0604020202020204" pitchFamily="34" charset="0"/>
                      </a:rPr>
                      <m:t>=5%</m:t>
                    </m:r>
                  </m:oMath>
                </a14:m>
                <a:endParaRPr lang="en-US" sz="1400"/>
              </a:p>
              <a:p>
                <a:r>
                  <a:rPr lang="en-US" sz="1800"/>
                  <a:t>we chose </a:t>
                </a:r>
                <a:r>
                  <a:rPr lang="en-US" sz="1800" b="1"/>
                  <a:t>armed, age, gender, </a:t>
                </a:r>
                <a:r>
                  <a:rPr lang="en-US" sz="1800" b="1" err="1"/>
                  <a:t>signs_of_mental_illness</a:t>
                </a:r>
                <a:r>
                  <a:rPr lang="en-US" sz="1800" b="1"/>
                  <a:t>, </a:t>
                </a:r>
                <a:r>
                  <a:rPr lang="en-US" sz="1800" b="1" err="1"/>
                  <a:t>threat_level</a:t>
                </a:r>
                <a:r>
                  <a:rPr lang="en-US" sz="1800" b="1"/>
                  <a:t>, flee, </a:t>
                </a:r>
                <a:r>
                  <a:rPr lang="en-US" sz="1800"/>
                  <a:t>and</a:t>
                </a:r>
                <a:r>
                  <a:rPr lang="en-US" sz="1800" b="1"/>
                  <a:t> </a:t>
                </a:r>
                <a:r>
                  <a:rPr lang="en-US" sz="1800" b="1" err="1"/>
                  <a:t>body_camera</a:t>
                </a:r>
                <a:r>
                  <a:rPr lang="en-US" sz="1800"/>
                  <a:t> as predictors and city, age as back-up predictors for the racial classification model </a:t>
                </a:r>
              </a:p>
              <a:p>
                <a:endParaRPr lang="en-US" sz="1800"/>
              </a:p>
            </p:txBody>
          </p:sp>
        </mc:Choice>
        <mc:Fallback xmlns="">
          <p:sp>
            <p:nvSpPr>
              <p:cNvPr id="12" name="Content Placeholder 2">
                <a:extLst>
                  <a:ext uri="{FF2B5EF4-FFF2-40B4-BE49-F238E27FC236}">
                    <a16:creationId xmlns:a16="http://schemas.microsoft.com/office/drawing/2014/main" id="{2BB132F1-CEDC-214A-8C71-373E248509BC}"/>
                  </a:ext>
                </a:extLst>
              </p:cNvPr>
              <p:cNvSpPr txBox="1">
                <a:spLocks noRot="1" noChangeAspect="1" noMove="1" noResize="1" noEditPoints="1" noAdjustHandles="1" noChangeArrowheads="1" noChangeShapeType="1" noTextEdit="1"/>
              </p:cNvSpPr>
              <p:nvPr/>
            </p:nvSpPr>
            <p:spPr>
              <a:xfrm>
                <a:off x="425669" y="5451583"/>
                <a:ext cx="11340661" cy="739967"/>
              </a:xfrm>
              <a:prstGeom prst="rect">
                <a:avLst/>
              </a:prstGeom>
              <a:blipFill>
                <a:blip r:embed="rId6"/>
                <a:stretch>
                  <a:fillRect l="-215" t="-7377" b="-45902"/>
                </a:stretch>
              </a:blipFill>
            </p:spPr>
            <p:txBody>
              <a:bodyPr/>
              <a:lstStyle/>
              <a:p>
                <a:r>
                  <a:rPr lang="en-US">
                    <a:noFill/>
                  </a:rPr>
                  <a:t> </a:t>
                </a:r>
              </a:p>
            </p:txBody>
          </p:sp>
        </mc:Fallback>
      </mc:AlternateContent>
    </p:spTree>
    <p:extLst>
      <p:ext uri="{BB962C8B-B14F-4D97-AF65-F5344CB8AC3E}">
        <p14:creationId xmlns:p14="http://schemas.microsoft.com/office/powerpoint/2010/main" val="1668252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a:xfrm>
            <a:off x="1069848" y="484632"/>
            <a:ext cx="10565104" cy="1609344"/>
          </a:xfrm>
        </p:spPr>
        <p:txBody>
          <a:bodyPr>
            <a:normAutofit/>
          </a:bodyPr>
          <a:lstStyle/>
          <a:p>
            <a:r>
              <a:rPr lang="en-US"/>
              <a:t>Fatal police shooting race prediction</a:t>
            </a:r>
          </a:p>
        </p:txBody>
      </p:sp>
      <p:sp>
        <p:nvSpPr>
          <p:cNvPr id="3" name="Content Placeholder 2">
            <a:extLst>
              <a:ext uri="{FF2B5EF4-FFF2-40B4-BE49-F238E27FC236}">
                <a16:creationId xmlns:a16="http://schemas.microsoft.com/office/drawing/2014/main" id="{43AF8815-EB34-4E48-AE1E-9678CDB8CBA1}"/>
              </a:ext>
            </a:extLst>
          </p:cNvPr>
          <p:cNvSpPr>
            <a:spLocks noGrp="1"/>
          </p:cNvSpPr>
          <p:nvPr>
            <p:ph idx="1"/>
          </p:nvPr>
        </p:nvSpPr>
        <p:spPr>
          <a:xfrm>
            <a:off x="258131" y="4764025"/>
            <a:ext cx="11675737" cy="1149279"/>
          </a:xfrm>
        </p:spPr>
        <p:txBody>
          <a:bodyPr>
            <a:normAutofit fontScale="92500" lnSpcReduction="20000"/>
          </a:bodyPr>
          <a:lstStyle/>
          <a:p>
            <a:r>
              <a:rPr lang="en-US" dirty="0"/>
              <a:t>Gradient Boosting Machine performs best, having 0.589 precision and 0.611 recall</a:t>
            </a:r>
            <a:r>
              <a:rPr lang="en-US" sz="1800" dirty="0"/>
              <a:t> </a:t>
            </a:r>
            <a:r>
              <a:rPr lang="en-US" dirty="0"/>
              <a:t>predicting all victims to be white (about 50% precision and recall). </a:t>
            </a:r>
          </a:p>
          <a:p>
            <a:r>
              <a:rPr lang="en-US" dirty="0"/>
              <a:t>There is no significant evidence shows that racial discrimination for observed fatal police shootings from WP data[2].</a:t>
            </a:r>
          </a:p>
          <a:p>
            <a:endParaRPr lang="en-US" sz="1800" dirty="0"/>
          </a:p>
          <a:p>
            <a:endParaRPr lang="en-US" sz="1600" dirty="0"/>
          </a:p>
        </p:txBody>
      </p:sp>
      <p:pic>
        <p:nvPicPr>
          <p:cNvPr id="5122" name="Picture 2" descr="University of Rochester CFD">
            <a:extLst>
              <a:ext uri="{FF2B5EF4-FFF2-40B4-BE49-F238E27FC236}">
                <a16:creationId xmlns:a16="http://schemas.microsoft.com/office/drawing/2014/main" id="{5060C714-7E25-6649-810F-4114289BD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69" y="6492875"/>
            <a:ext cx="1768066" cy="3651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99EE707F-E3B8-B040-8CE9-E7361C38A115}"/>
              </a:ext>
            </a:extLst>
          </p:cNvPr>
          <p:cNvGraphicFramePr>
            <a:graphicFrameLocks noGrp="1"/>
          </p:cNvGraphicFramePr>
          <p:nvPr>
            <p:extLst>
              <p:ext uri="{D42A27DB-BD31-4B8C-83A1-F6EECF244321}">
                <p14:modId xmlns:p14="http://schemas.microsoft.com/office/powerpoint/2010/main" val="2472215451"/>
              </p:ext>
            </p:extLst>
          </p:nvPr>
        </p:nvGraphicFramePr>
        <p:xfrm>
          <a:off x="1539918" y="2093976"/>
          <a:ext cx="8279485" cy="2110162"/>
        </p:xfrm>
        <a:graphic>
          <a:graphicData uri="http://schemas.openxmlformats.org/drawingml/2006/table">
            <a:tbl>
              <a:tblPr firstRow="1" firstCol="1"/>
              <a:tblGrid>
                <a:gridCol w="3066021">
                  <a:extLst>
                    <a:ext uri="{9D8B030D-6E8A-4147-A177-3AD203B41FA5}">
                      <a16:colId xmlns:a16="http://schemas.microsoft.com/office/drawing/2014/main" val="3930595651"/>
                    </a:ext>
                  </a:extLst>
                </a:gridCol>
                <a:gridCol w="1790662">
                  <a:extLst>
                    <a:ext uri="{9D8B030D-6E8A-4147-A177-3AD203B41FA5}">
                      <a16:colId xmlns:a16="http://schemas.microsoft.com/office/drawing/2014/main" val="2859475893"/>
                    </a:ext>
                  </a:extLst>
                </a:gridCol>
                <a:gridCol w="1757655">
                  <a:extLst>
                    <a:ext uri="{9D8B030D-6E8A-4147-A177-3AD203B41FA5}">
                      <a16:colId xmlns:a16="http://schemas.microsoft.com/office/drawing/2014/main" val="3602463653"/>
                    </a:ext>
                  </a:extLst>
                </a:gridCol>
                <a:gridCol w="1665147">
                  <a:extLst>
                    <a:ext uri="{9D8B030D-6E8A-4147-A177-3AD203B41FA5}">
                      <a16:colId xmlns:a16="http://schemas.microsoft.com/office/drawing/2014/main" val="466912014"/>
                    </a:ext>
                  </a:extLst>
                </a:gridCol>
              </a:tblGrid>
              <a:tr h="391951">
                <a:tc>
                  <a:txBody>
                    <a:bodyPr/>
                    <a:lstStyle/>
                    <a:p>
                      <a:pPr marL="0" marR="0" algn="ctr">
                        <a:lnSpc>
                          <a:spcPct val="107000"/>
                        </a:lnSpc>
                        <a:spcBef>
                          <a:spcPts val="0"/>
                        </a:spcBef>
                        <a:spcAft>
                          <a:spcPts val="0"/>
                        </a:spcAft>
                      </a:pPr>
                      <a:r>
                        <a:rPr lang="en-US" sz="1800">
                          <a:effectLst/>
                          <a:latin typeface="Times New Roman"/>
                          <a:ea typeface="Times New Roman" panose="02020603050405020304" pitchFamily="18" charset="0"/>
                          <a:cs typeface="Arial"/>
                        </a:rPr>
                        <a:t>Algorithm</a:t>
                      </a:r>
                      <a:endParaRPr lang="en-US" sz="1800">
                        <a:effectLst/>
                        <a:latin typeface="Times New Roman"/>
                        <a:ea typeface="DengXian" panose="02010600030101010101"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800">
                          <a:solidFill>
                            <a:srgbClr val="000000"/>
                          </a:solidFill>
                          <a:effectLst/>
                          <a:latin typeface="Times New Roman"/>
                          <a:ea typeface="Times New Roman" panose="02020603050405020304" pitchFamily="18" charset="0"/>
                          <a:cs typeface="Arial"/>
                        </a:rPr>
                        <a:t>Precision</a:t>
                      </a:r>
                      <a:endParaRPr lang="en-US" sz="1800">
                        <a:effectLst/>
                        <a:latin typeface="Times New Roman"/>
                        <a:ea typeface="DengXian" panose="02010600030101010101"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800">
                          <a:solidFill>
                            <a:srgbClr val="000000"/>
                          </a:solidFill>
                          <a:effectLst/>
                          <a:latin typeface="Times New Roman"/>
                          <a:ea typeface="Times New Roman" panose="02020603050405020304" pitchFamily="18" charset="0"/>
                          <a:cs typeface="Arial"/>
                        </a:rPr>
                        <a:t>Recall</a:t>
                      </a:r>
                      <a:endParaRPr lang="en-US" sz="1800">
                        <a:effectLst/>
                        <a:latin typeface="Times New Roman"/>
                        <a:ea typeface="DengXian" panose="02010600030101010101"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800">
                          <a:solidFill>
                            <a:srgbClr val="000000"/>
                          </a:solidFill>
                          <a:effectLst/>
                          <a:latin typeface="Times New Roman"/>
                          <a:ea typeface="Times New Roman" panose="02020603050405020304" pitchFamily="18" charset="0"/>
                          <a:cs typeface="Arial"/>
                        </a:rPr>
                        <a:t>F1-score</a:t>
                      </a:r>
                      <a:endParaRPr lang="en-US" sz="1800">
                        <a:effectLst/>
                        <a:latin typeface="Times New Roman"/>
                        <a:ea typeface="DengXian" panose="02010600030101010101"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801856810"/>
                  </a:ext>
                </a:extLst>
              </a:tr>
              <a:tr h="562419">
                <a:tc>
                  <a:txBody>
                    <a:bodyPr/>
                    <a:lstStyle/>
                    <a:p>
                      <a:pPr marL="0" marR="0" lvl="0" algn="ctr">
                        <a:spcBef>
                          <a:spcPts val="0"/>
                        </a:spcBef>
                        <a:spcAft>
                          <a:spcPts val="0"/>
                        </a:spcAft>
                        <a:buNone/>
                      </a:pPr>
                      <a:r>
                        <a:rPr lang="en-US" sz="1800" b="0" i="0" u="none" strike="noStrike" noProof="0">
                          <a:solidFill>
                            <a:srgbClr val="000000"/>
                          </a:solidFill>
                          <a:effectLst/>
                          <a:latin typeface="Times New Roman"/>
                        </a:rPr>
                        <a:t>Gradient Boosting Machine</a:t>
                      </a:r>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a:solidFill>
                            <a:srgbClr val="000000"/>
                          </a:solidFill>
                          <a:effectLst/>
                          <a:latin typeface="Times New Roman"/>
                          <a:ea typeface="Times New Roman" panose="02020603050405020304" pitchFamily="18" charset="0"/>
                          <a:cs typeface="Arial"/>
                        </a:rPr>
                        <a:t>0.589</a:t>
                      </a:r>
                      <a:endParaRPr lang="en-US" sz="1800">
                        <a:effectLst/>
                        <a:latin typeface="Times New Roman"/>
                        <a:ea typeface="DengXian" panose="02010600030101010101"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a:solidFill>
                            <a:srgbClr val="000000"/>
                          </a:solidFill>
                          <a:effectLst/>
                          <a:latin typeface="Times New Roman"/>
                          <a:ea typeface="Times New Roman" panose="02020603050405020304" pitchFamily="18" charset="0"/>
                          <a:cs typeface="Arial"/>
                        </a:rPr>
                        <a:t>0.611</a:t>
                      </a:r>
                      <a:endParaRPr lang="en-US" sz="1800">
                        <a:effectLst/>
                        <a:latin typeface="Times New Roman"/>
                        <a:ea typeface="DengXian" panose="02010600030101010101"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a:solidFill>
                            <a:srgbClr val="000000"/>
                          </a:solidFill>
                          <a:effectLst/>
                          <a:latin typeface="Times New Roman"/>
                          <a:ea typeface="Times New Roman" panose="02020603050405020304" pitchFamily="18" charset="0"/>
                          <a:cs typeface="Arial"/>
                        </a:rPr>
                        <a:t>0.600</a:t>
                      </a:r>
                      <a:endParaRPr lang="en-US" sz="1800">
                        <a:effectLst/>
                        <a:latin typeface="Times New Roman"/>
                        <a:ea typeface="DengXian" panose="02010600030101010101"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7215616"/>
                  </a:ext>
                </a:extLst>
              </a:tr>
              <a:tr h="385264">
                <a:tc>
                  <a:txBody>
                    <a:bodyPr/>
                    <a:lstStyle/>
                    <a:p>
                      <a:pPr marL="0" marR="0" algn="ctr">
                        <a:spcBef>
                          <a:spcPts val="0"/>
                        </a:spcBef>
                        <a:spcAft>
                          <a:spcPts val="0"/>
                        </a:spcAft>
                      </a:pPr>
                      <a:r>
                        <a:rPr lang="en-US" sz="1800">
                          <a:solidFill>
                            <a:srgbClr val="000000"/>
                          </a:solidFill>
                          <a:effectLst/>
                          <a:latin typeface="Times New Roman"/>
                          <a:ea typeface="Times New Roman" panose="02020603050405020304" pitchFamily="18" charset="0"/>
                          <a:cs typeface="Arial"/>
                        </a:rPr>
                        <a:t>Multi-Class Classifier</a:t>
                      </a:r>
                      <a:endParaRPr lang="en-US" sz="1800">
                        <a:effectLst/>
                        <a:latin typeface="Times New Roman"/>
                        <a:ea typeface="DengXian" panose="02010600030101010101"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solidFill>
                            <a:srgbClr val="000000"/>
                          </a:solidFill>
                          <a:effectLst/>
                          <a:latin typeface="Times New Roman"/>
                          <a:ea typeface="Times New Roman" panose="02020603050405020304" pitchFamily="18" charset="0"/>
                          <a:cs typeface="Arial"/>
                        </a:rPr>
                        <a:t>0.591</a:t>
                      </a:r>
                      <a:endParaRPr lang="en-US" sz="1800">
                        <a:effectLst/>
                        <a:latin typeface="Times New Roman"/>
                        <a:ea typeface="DengXian" panose="02010600030101010101"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solidFill>
                            <a:srgbClr val="000000"/>
                          </a:solidFill>
                          <a:effectLst/>
                          <a:latin typeface="Times New Roman"/>
                          <a:ea typeface="Times New Roman" panose="02020603050405020304" pitchFamily="18" charset="0"/>
                          <a:cs typeface="Arial"/>
                        </a:rPr>
                        <a:t>0.598</a:t>
                      </a:r>
                      <a:endParaRPr lang="en-US" sz="1800">
                        <a:effectLst/>
                        <a:latin typeface="Times New Roman"/>
                        <a:ea typeface="DengXian" panose="02010600030101010101"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solidFill>
                            <a:srgbClr val="000000"/>
                          </a:solidFill>
                          <a:effectLst/>
                          <a:latin typeface="Times New Roman"/>
                          <a:ea typeface="Times New Roman" panose="02020603050405020304" pitchFamily="18" charset="0"/>
                          <a:cs typeface="Arial"/>
                        </a:rPr>
                        <a:t>0.594</a:t>
                      </a:r>
                      <a:endParaRPr lang="en-US" sz="1800">
                        <a:effectLst/>
                        <a:latin typeface="Times New Roman"/>
                        <a:ea typeface="DengXian" panose="02010600030101010101"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156999"/>
                  </a:ext>
                </a:extLst>
              </a:tr>
              <a:tr h="385264">
                <a:tc>
                  <a:txBody>
                    <a:bodyPr/>
                    <a:lstStyle/>
                    <a:p>
                      <a:pPr marL="0" marR="0" algn="ctr">
                        <a:spcBef>
                          <a:spcPts val="0"/>
                        </a:spcBef>
                        <a:spcAft>
                          <a:spcPts val="0"/>
                        </a:spcAft>
                      </a:pPr>
                      <a:r>
                        <a:rPr lang="en-US" sz="1800">
                          <a:solidFill>
                            <a:srgbClr val="000000"/>
                          </a:solidFill>
                          <a:effectLst/>
                          <a:latin typeface="Times New Roman"/>
                          <a:ea typeface="Times New Roman" panose="02020603050405020304" pitchFamily="18" charset="0"/>
                          <a:cs typeface="Arial"/>
                        </a:rPr>
                        <a:t>Logistic Regression</a:t>
                      </a:r>
                      <a:endParaRPr lang="en-US" sz="1800">
                        <a:effectLst/>
                        <a:latin typeface="Times New Roman"/>
                        <a:ea typeface="DengXian" panose="02010600030101010101"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solidFill>
                            <a:srgbClr val="000000"/>
                          </a:solidFill>
                          <a:effectLst/>
                          <a:latin typeface="Times New Roman"/>
                          <a:ea typeface="Times New Roman" panose="02020603050405020304" pitchFamily="18" charset="0"/>
                          <a:cs typeface="Arial"/>
                        </a:rPr>
                        <a:t>0.588</a:t>
                      </a:r>
                      <a:endParaRPr lang="en-US" sz="1800">
                        <a:effectLst/>
                        <a:latin typeface="Times New Roman"/>
                        <a:ea typeface="DengXian" panose="02010600030101010101"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solidFill>
                            <a:srgbClr val="000000"/>
                          </a:solidFill>
                          <a:effectLst/>
                          <a:latin typeface="Times New Roman"/>
                          <a:ea typeface="Times New Roman" panose="02020603050405020304" pitchFamily="18" charset="0"/>
                          <a:cs typeface="Arial"/>
                        </a:rPr>
                        <a:t>0.597</a:t>
                      </a:r>
                      <a:endParaRPr lang="en-US" sz="1800">
                        <a:effectLst/>
                        <a:latin typeface="Times New Roman"/>
                        <a:ea typeface="DengXian" panose="02010600030101010101"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solidFill>
                            <a:srgbClr val="000000"/>
                          </a:solidFill>
                          <a:effectLst/>
                          <a:latin typeface="Times New Roman"/>
                          <a:ea typeface="Times New Roman" panose="02020603050405020304" pitchFamily="18" charset="0"/>
                          <a:cs typeface="Arial"/>
                        </a:rPr>
                        <a:t>0.592</a:t>
                      </a:r>
                      <a:endParaRPr lang="en-US" sz="1800">
                        <a:effectLst/>
                        <a:latin typeface="Times New Roman"/>
                        <a:ea typeface="DengXian" panose="02010600030101010101"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2074099"/>
                  </a:ext>
                </a:extLst>
              </a:tr>
              <a:tr h="385264">
                <a:tc>
                  <a:txBody>
                    <a:bodyPr/>
                    <a:lstStyle/>
                    <a:p>
                      <a:pPr marL="0" marR="0" algn="ctr">
                        <a:spcBef>
                          <a:spcPts val="0"/>
                        </a:spcBef>
                        <a:spcAft>
                          <a:spcPts val="0"/>
                        </a:spcAft>
                      </a:pPr>
                      <a:r>
                        <a:rPr lang="en-US" sz="1800">
                          <a:solidFill>
                            <a:srgbClr val="000000"/>
                          </a:solidFill>
                          <a:effectLst/>
                          <a:latin typeface="Times New Roman"/>
                          <a:ea typeface="Times New Roman" panose="02020603050405020304" pitchFamily="18" charset="0"/>
                          <a:cs typeface="Arial"/>
                        </a:rPr>
                        <a:t>Naïve Bayes</a:t>
                      </a:r>
                      <a:endParaRPr lang="en-US" sz="1800">
                        <a:effectLst/>
                        <a:latin typeface="Times New Roman"/>
                        <a:ea typeface="DengXian" panose="02010600030101010101"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solidFill>
                            <a:srgbClr val="000000"/>
                          </a:solidFill>
                          <a:effectLst/>
                          <a:latin typeface="Times New Roman"/>
                          <a:ea typeface="Times New Roman" panose="02020603050405020304" pitchFamily="18" charset="0"/>
                          <a:cs typeface="Arial"/>
                        </a:rPr>
                        <a:t>0.577</a:t>
                      </a:r>
                      <a:endParaRPr lang="en-US" sz="1800">
                        <a:effectLst/>
                        <a:latin typeface="Times New Roman"/>
                        <a:ea typeface="DengXian" panose="02010600030101010101"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solidFill>
                            <a:srgbClr val="000000"/>
                          </a:solidFill>
                          <a:effectLst/>
                          <a:latin typeface="Times New Roman"/>
                          <a:ea typeface="Times New Roman" panose="02020603050405020304" pitchFamily="18" charset="0"/>
                          <a:cs typeface="Arial"/>
                        </a:rPr>
                        <a:t>0.588</a:t>
                      </a:r>
                      <a:endParaRPr lang="en-US" sz="1800">
                        <a:effectLst/>
                        <a:latin typeface="Times New Roman"/>
                        <a:ea typeface="DengXian" panose="02010600030101010101"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solidFill>
                            <a:srgbClr val="000000"/>
                          </a:solidFill>
                          <a:effectLst/>
                          <a:latin typeface="Times New Roman"/>
                          <a:ea typeface="Times New Roman" panose="02020603050405020304" pitchFamily="18" charset="0"/>
                          <a:cs typeface="Arial"/>
                        </a:rPr>
                        <a:t>0.582</a:t>
                      </a:r>
                      <a:endParaRPr lang="en-US" sz="1800">
                        <a:effectLst/>
                        <a:latin typeface="Times New Roman"/>
                        <a:ea typeface="DengXian" panose="02010600030101010101"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2758629"/>
                  </a:ext>
                </a:extLst>
              </a:tr>
            </a:tbl>
          </a:graphicData>
        </a:graphic>
      </p:graphicFrame>
    </p:spTree>
    <p:extLst>
      <p:ext uri="{BB962C8B-B14F-4D97-AF65-F5344CB8AC3E}">
        <p14:creationId xmlns:p14="http://schemas.microsoft.com/office/powerpoint/2010/main" val="1014181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a:xfrm>
            <a:off x="643468" y="643466"/>
            <a:ext cx="3686312" cy="5528734"/>
          </a:xfrm>
        </p:spPr>
        <p:txBody>
          <a:bodyPr>
            <a:normAutofit/>
          </a:bodyPr>
          <a:lstStyle/>
          <a:p>
            <a:pPr algn="r"/>
            <a:r>
              <a:rPr lang="en-US" sz="4800">
                <a:solidFill>
                  <a:srgbClr val="FFFFFF"/>
                </a:solidFill>
              </a:rPr>
              <a:t>Content</a:t>
            </a:r>
          </a:p>
        </p:txBody>
      </p:sp>
      <p:sp>
        <p:nvSpPr>
          <p:cNvPr id="3" name="Content Placeholder 2">
            <a:extLst>
              <a:ext uri="{FF2B5EF4-FFF2-40B4-BE49-F238E27FC236}">
                <a16:creationId xmlns:a16="http://schemas.microsoft.com/office/drawing/2014/main" id="{43AF8815-EB34-4E48-AE1E-9678CDB8CBA1}"/>
              </a:ext>
            </a:extLst>
          </p:cNvPr>
          <p:cNvSpPr>
            <a:spLocks noGrp="1"/>
          </p:cNvSpPr>
          <p:nvPr>
            <p:ph idx="1"/>
          </p:nvPr>
        </p:nvSpPr>
        <p:spPr>
          <a:xfrm>
            <a:off x="5053780" y="599768"/>
            <a:ext cx="6074467" cy="5572432"/>
          </a:xfrm>
        </p:spPr>
        <p:txBody>
          <a:bodyPr anchor="ctr">
            <a:normAutofit/>
          </a:bodyPr>
          <a:lstStyle/>
          <a:p>
            <a:r>
              <a:rPr lang="en-US"/>
              <a:t>Executive Summary</a:t>
            </a:r>
          </a:p>
          <a:p>
            <a:r>
              <a:rPr lang="en-US"/>
              <a:t>Media reporting analysis</a:t>
            </a:r>
          </a:p>
          <a:p>
            <a:r>
              <a:rPr lang="en-US"/>
              <a:t>WP Fatal police shooting dataset insight</a:t>
            </a:r>
          </a:p>
          <a:p>
            <a:pPr lvl="1">
              <a:buFont typeface="Arial" panose="020B0604020202020204" pitchFamily="34" charset="0"/>
              <a:buChar char="•"/>
            </a:pPr>
            <a:r>
              <a:rPr lang="en-US"/>
              <a:t>Frequent pattern mining</a:t>
            </a:r>
          </a:p>
          <a:p>
            <a:pPr lvl="1">
              <a:buFont typeface="Arial" panose="020B0604020202020204" pitchFamily="34" charset="0"/>
              <a:buChar char="•"/>
            </a:pPr>
            <a:r>
              <a:rPr lang="en-US"/>
              <a:t>Correlated variables analysis</a:t>
            </a:r>
          </a:p>
          <a:p>
            <a:r>
              <a:rPr lang="en-US"/>
              <a:t>Fatal police shooting prediction</a:t>
            </a:r>
          </a:p>
          <a:p>
            <a:pPr lvl="1">
              <a:buFont typeface="Arial" panose="020B0604020202020204" pitchFamily="34" charset="0"/>
              <a:buChar char="•"/>
            </a:pPr>
            <a:r>
              <a:rPr lang="en-US"/>
              <a:t>Shooting rate prediction</a:t>
            </a:r>
          </a:p>
          <a:p>
            <a:pPr lvl="1">
              <a:buFont typeface="Arial" panose="020B0604020202020204" pitchFamily="34" charset="0"/>
              <a:buChar char="•"/>
            </a:pPr>
            <a:r>
              <a:rPr lang="en-US"/>
              <a:t>Shooting race prediction</a:t>
            </a:r>
          </a:p>
          <a:p>
            <a:r>
              <a:rPr lang="en-US">
                <a:solidFill>
                  <a:schemeClr val="accent2"/>
                </a:solidFill>
              </a:rPr>
              <a:t>Conclusion</a:t>
            </a:r>
          </a:p>
          <a:p>
            <a:r>
              <a:rPr lang="en-US"/>
              <a:t>References</a:t>
            </a:r>
          </a:p>
        </p:txBody>
      </p:sp>
      <p:sp>
        <p:nvSpPr>
          <p:cNvPr id="24" name="Oval 23">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5" name="Picture 2" descr="University of Rochester CFD">
            <a:extLst>
              <a:ext uri="{FF2B5EF4-FFF2-40B4-BE49-F238E27FC236}">
                <a16:creationId xmlns:a16="http://schemas.microsoft.com/office/drawing/2014/main" id="{8048D539-870B-8247-A317-4845B736B8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69" y="6492874"/>
            <a:ext cx="1768069"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591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p:txBody>
          <a:bodyPr>
            <a:normAutofit/>
          </a:bodyPr>
          <a:lstStyle/>
          <a:p>
            <a:r>
              <a:rPr lang="en-US"/>
              <a:t>Conclusion</a:t>
            </a:r>
          </a:p>
        </p:txBody>
      </p:sp>
      <p:sp>
        <p:nvSpPr>
          <p:cNvPr id="3" name="Content Placeholder 2">
            <a:extLst>
              <a:ext uri="{FF2B5EF4-FFF2-40B4-BE49-F238E27FC236}">
                <a16:creationId xmlns:a16="http://schemas.microsoft.com/office/drawing/2014/main" id="{43AF8815-EB34-4E48-AE1E-9678CDB8CBA1}"/>
              </a:ext>
            </a:extLst>
          </p:cNvPr>
          <p:cNvSpPr>
            <a:spLocks noGrp="1"/>
          </p:cNvSpPr>
          <p:nvPr>
            <p:ph idx="1"/>
          </p:nvPr>
        </p:nvSpPr>
        <p:spPr>
          <a:xfrm>
            <a:off x="351353" y="2093976"/>
            <a:ext cx="11675737" cy="3487017"/>
          </a:xfrm>
        </p:spPr>
        <p:txBody>
          <a:bodyPr>
            <a:normAutofit/>
          </a:bodyPr>
          <a:lstStyle/>
          <a:p>
            <a:r>
              <a:rPr lang="en-US"/>
              <a:t>Mainstream media </a:t>
            </a:r>
            <a:r>
              <a:rPr lang="en-US" b="1"/>
              <a:t>disproportionally</a:t>
            </a:r>
            <a:r>
              <a:rPr lang="en-US"/>
              <a:t> reporting fatal police shooting news by race, which may instigate hostile sentiments between police and the public. We suggest mainstream media report all news according to the realistic.</a:t>
            </a:r>
          </a:p>
          <a:p>
            <a:r>
              <a:rPr lang="en-US"/>
              <a:t>The most significant correlated variables are state “</a:t>
            </a:r>
            <a:r>
              <a:rPr lang="en-US" b="1"/>
              <a:t>joined US year</a:t>
            </a:r>
            <a:r>
              <a:rPr lang="en-US"/>
              <a:t>”,</a:t>
            </a:r>
            <a:r>
              <a:rPr lang="en-US" b="1"/>
              <a:t> </a:t>
            </a:r>
            <a:r>
              <a:rPr lang="en-US"/>
              <a:t> “</a:t>
            </a:r>
            <a:r>
              <a:rPr lang="en-US" b="1"/>
              <a:t>state land area</a:t>
            </a:r>
            <a:r>
              <a:rPr lang="en-US"/>
              <a:t>”,</a:t>
            </a:r>
            <a:r>
              <a:rPr lang="en-US" b="1"/>
              <a:t> </a:t>
            </a:r>
            <a:r>
              <a:rPr lang="en-US"/>
              <a:t>“</a:t>
            </a:r>
            <a:r>
              <a:rPr lang="en-US" b="1"/>
              <a:t>gun ownership rate</a:t>
            </a:r>
            <a:r>
              <a:rPr lang="en-US"/>
              <a:t>”,</a:t>
            </a:r>
            <a:r>
              <a:rPr lang="en-US" b="1"/>
              <a:t> </a:t>
            </a:r>
            <a:r>
              <a:rPr lang="en-US"/>
              <a:t>and</a:t>
            </a:r>
            <a:r>
              <a:rPr lang="en-US" b="1"/>
              <a:t> </a:t>
            </a:r>
            <a:r>
              <a:rPr lang="en-US"/>
              <a:t> “</a:t>
            </a:r>
            <a:r>
              <a:rPr lang="en-US" b="1"/>
              <a:t>violent crime rate</a:t>
            </a:r>
            <a:r>
              <a:rPr lang="en-US"/>
              <a:t>”. It indicates this is a </a:t>
            </a:r>
            <a:r>
              <a:rPr lang="en-US" b="1"/>
              <a:t>complex multi-dimensional</a:t>
            </a:r>
            <a:r>
              <a:rPr lang="en-US"/>
              <a:t> problem.</a:t>
            </a:r>
          </a:p>
          <a:p>
            <a:r>
              <a:rPr lang="en-US"/>
              <a:t>Our </a:t>
            </a:r>
            <a:r>
              <a:rPr lang="en-US" err="1"/>
              <a:t>Kstar</a:t>
            </a:r>
            <a:r>
              <a:rPr lang="en-US"/>
              <a:t> model could predict fatal police shooting rate with 88.53% correlation coefficient.</a:t>
            </a:r>
          </a:p>
          <a:p>
            <a:r>
              <a:rPr lang="en-US"/>
              <a:t>Our GBM, MCC, LR, NB models show </a:t>
            </a:r>
            <a:r>
              <a:rPr lang="en-US" b="1"/>
              <a:t>no significant evidence </a:t>
            </a:r>
            <a:r>
              <a:rPr lang="en-US"/>
              <a:t>to conclude that racial discrimination happened during fatal police shootings </a:t>
            </a:r>
            <a:r>
              <a:rPr lang="en-US">
                <a:ea typeface="+mn-lt"/>
                <a:cs typeface="+mn-lt"/>
              </a:rPr>
              <a:t>recorded by the WP dataset.</a:t>
            </a:r>
          </a:p>
          <a:p>
            <a:endParaRPr lang="en-US"/>
          </a:p>
          <a:p>
            <a:endParaRPr lang="en-US"/>
          </a:p>
          <a:p>
            <a:endParaRPr lang="en-US"/>
          </a:p>
        </p:txBody>
      </p:sp>
      <p:pic>
        <p:nvPicPr>
          <p:cNvPr id="5122" name="Picture 2" descr="University of Rochester CFD">
            <a:extLst>
              <a:ext uri="{FF2B5EF4-FFF2-40B4-BE49-F238E27FC236}">
                <a16:creationId xmlns:a16="http://schemas.microsoft.com/office/drawing/2014/main" id="{5060C714-7E25-6649-810F-4114289BD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69" y="6492875"/>
            <a:ext cx="1768066" cy="36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505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p:txBody>
          <a:bodyPr>
            <a:normAutofit/>
          </a:bodyPr>
          <a:lstStyle/>
          <a:p>
            <a:r>
              <a:rPr lang="en-US" dirty="0"/>
              <a:t>References</a:t>
            </a:r>
          </a:p>
        </p:txBody>
      </p:sp>
      <p:pic>
        <p:nvPicPr>
          <p:cNvPr id="5122" name="Picture 2" descr="University of Rochester CFD">
            <a:extLst>
              <a:ext uri="{FF2B5EF4-FFF2-40B4-BE49-F238E27FC236}">
                <a16:creationId xmlns:a16="http://schemas.microsoft.com/office/drawing/2014/main" id="{5060C714-7E25-6649-810F-4114289BD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69" y="6492875"/>
            <a:ext cx="1768066" cy="36512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60A1054A-8629-A944-BFFB-76E3387A264F}"/>
              </a:ext>
            </a:extLst>
          </p:cNvPr>
          <p:cNvSpPr>
            <a:spLocks noGrp="1"/>
          </p:cNvSpPr>
          <p:nvPr>
            <p:ph idx="1"/>
          </p:nvPr>
        </p:nvSpPr>
        <p:spPr>
          <a:xfrm>
            <a:off x="1069848" y="1597572"/>
            <a:ext cx="10058400" cy="4574628"/>
          </a:xfrm>
        </p:spPr>
        <p:txBody>
          <a:bodyPr vert="horz" lIns="91440" tIns="45720" rIns="91440" bIns="45720" rtlCol="0" anchor="t">
            <a:normAutofit fontScale="70000" lnSpcReduction="20000"/>
          </a:bodyPr>
          <a:lstStyle/>
          <a:p>
            <a:pPr marL="228600" indent="-228600">
              <a:buFont typeface="+mj-lt"/>
              <a:buAutoNum type="arabicPeriod"/>
            </a:pPr>
            <a:r>
              <a:rPr lang="en-US" sz="1200" dirty="0">
                <a:hlinkClick r:id="rId3"/>
              </a:rPr>
              <a:t>https://killedbypolice.net/</a:t>
            </a:r>
            <a:endParaRPr lang="en-US" sz="1200" dirty="0"/>
          </a:p>
          <a:p>
            <a:pPr marL="228600" lvl="0" indent="-228600">
              <a:buFont typeface="+mj-lt"/>
              <a:buAutoNum type="arabicPeriod"/>
            </a:pPr>
            <a:r>
              <a:rPr lang="en-US" sz="1200" dirty="0">
                <a:hlinkClick r:id="rId4"/>
              </a:rPr>
              <a:t>https://github.com/washingtonpost/data-police-shootings</a:t>
            </a:r>
            <a:endParaRPr lang="en-US" sz="1200" dirty="0"/>
          </a:p>
          <a:p>
            <a:pPr marL="228600" lvl="0" indent="-228600">
              <a:buFont typeface="+mj-lt"/>
              <a:buAutoNum type="arabicPeriod"/>
            </a:pPr>
            <a:r>
              <a:rPr lang="en-US" sz="1200" dirty="0">
                <a:hlinkClick r:id="rId5"/>
              </a:rPr>
              <a:t>https://www.sciencedirect.com/science/article/pii/S0169023X06000218?casa_token=QYzuEqLKj-4AAAAA:VtVZ_ubtvLPaO9Cty6wN6O9XvfyhxTze45u5JD4mq1weeGJhtzlXnO2AHnEjxIVz5mUJ3Wd7jA</a:t>
            </a:r>
            <a:endParaRPr lang="en-US" sz="1200" dirty="0"/>
          </a:p>
          <a:p>
            <a:pPr marL="228600" lvl="0" indent="-228600">
              <a:buFont typeface="+mj-lt"/>
              <a:buAutoNum type="arabicPeriod"/>
            </a:pPr>
            <a:r>
              <a:rPr lang="en-US" sz="1200" dirty="0">
                <a:hlinkClick r:id="rId6"/>
              </a:rPr>
              <a:t>https://www.cs.waikato.ac.nz/ml/publications/1995/Cleary95-KStar.pdf</a:t>
            </a:r>
            <a:endParaRPr lang="en-US" sz="1200" dirty="0"/>
          </a:p>
          <a:p>
            <a:pPr marL="228600" lvl="0" indent="-228600">
              <a:buFont typeface="+mj-lt"/>
              <a:buAutoNum type="arabicPeriod"/>
            </a:pPr>
            <a:r>
              <a:rPr lang="en-US" sz="1200" u="sng" dirty="0">
                <a:hlinkClick r:id="rId7"/>
              </a:rPr>
              <a:t>https://projecteuclid.org/download/pdf_1/euclid.aos/1013203451</a:t>
            </a:r>
            <a:endParaRPr lang="en-US" sz="1200" dirty="0"/>
          </a:p>
          <a:p>
            <a:pPr marL="228600" lvl="0" indent="-228600">
              <a:buFont typeface="+mj-lt"/>
              <a:buAutoNum type="arabicPeriod"/>
            </a:pPr>
            <a:r>
              <a:rPr lang="en-US" sz="1200" u="sng" dirty="0">
                <a:hlinkClick r:id="rId8"/>
              </a:rPr>
              <a:t>U.S. Declaration of Independence</a:t>
            </a:r>
            <a:r>
              <a:rPr lang="en-US" sz="1200" dirty="0"/>
              <a:t>, </a:t>
            </a:r>
            <a:r>
              <a:rPr lang="en-US" sz="1200" u="sng" dirty="0">
                <a:hlinkClick r:id="rId9"/>
              </a:rPr>
              <a:t>Thomas Jefferson</a:t>
            </a:r>
            <a:r>
              <a:rPr lang="en-US" sz="1200" dirty="0"/>
              <a:t>, 1776</a:t>
            </a:r>
          </a:p>
          <a:p>
            <a:pPr marL="228600" lvl="0" indent="-228600">
              <a:buFont typeface="+mj-lt"/>
              <a:buAutoNum type="arabicPeriod"/>
            </a:pPr>
            <a:r>
              <a:rPr lang="en-US" sz="1200" u="sng" dirty="0">
                <a:hlinkClick r:id="rId10"/>
              </a:rPr>
              <a:t>https://www.pewsocialtrends.org/2017/06/22/the-demographics-of-gun-ownership/</a:t>
            </a:r>
            <a:endParaRPr lang="en-US" sz="1200" dirty="0"/>
          </a:p>
          <a:p>
            <a:pPr marL="228600" lvl="0" indent="-228600">
              <a:buFont typeface="+mj-lt"/>
              <a:buAutoNum type="arabicPeriod"/>
            </a:pPr>
            <a:r>
              <a:rPr lang="en-US" sz="1200" u="sng" dirty="0">
                <a:hlinkClick r:id="rId11"/>
              </a:rPr>
              <a:t>https://www.trainingreform.org/state-police-training-requirements</a:t>
            </a:r>
            <a:endParaRPr lang="en-US" sz="1200" dirty="0"/>
          </a:p>
          <a:p>
            <a:pPr marL="228600" lvl="0" indent="-228600">
              <a:buFont typeface="+mj-lt"/>
              <a:buAutoNum type="arabicPeriod"/>
            </a:pPr>
            <a:r>
              <a:rPr lang="en-US" sz="1200" u="sng" dirty="0">
                <a:hlinkClick r:id="rId12"/>
              </a:rPr>
              <a:t>https://scholar.google.com/scholar?hl=en&amp;as_sdt=0%2C33&amp;q=On+Racial+Disparities+in+Recent+Fatal+Police+Shootings&amp;btnG=</a:t>
            </a:r>
            <a:endParaRPr lang="en-US" sz="1200" dirty="0"/>
          </a:p>
          <a:p>
            <a:pPr marL="228600" lvl="0" indent="-228600">
              <a:buFont typeface="+mj-lt"/>
              <a:buAutoNum type="arabicPeriod"/>
            </a:pPr>
            <a:r>
              <a:rPr lang="en-US" sz="1200" u="sng" dirty="0">
                <a:hlinkClick r:id="rId13"/>
              </a:rPr>
              <a:t>https://scholar.google.com/scholar?hl=en&amp;as_sdt=0%2C33&amp;q=A+Multi-Level+Bayesian+Analysis+of+Racial+Bias+in+Police+Shootings+at+the+County-Level+in+the+United+States%2C+2011%E2%80%932014&amp;btnG=</a:t>
            </a:r>
            <a:endParaRPr lang="en-US" sz="1200" dirty="0"/>
          </a:p>
          <a:p>
            <a:pPr marL="228600" lvl="0" indent="-228600">
              <a:buFont typeface="+mj-lt"/>
              <a:buAutoNum type="arabicPeriod"/>
            </a:pPr>
            <a:r>
              <a:rPr lang="en-US" sz="1200" u="sng" dirty="0">
                <a:hlinkClick r:id="rId14">
                  <a:extLst>
                    <a:ext uri="{A12FA001-AC4F-418D-AE19-62706E023703}">
                      <ahyp:hlinkClr xmlns:ahyp="http://schemas.microsoft.com/office/drawing/2018/hyperlinkcolor" val="tx"/>
                    </a:ext>
                  </a:extLst>
                </a:hlinkClick>
              </a:rPr>
              <a:t>https://</a:t>
            </a:r>
            <a:r>
              <a:rPr lang="en-US" sz="1200" u="sng" dirty="0">
                <a:hlinkClick r:id="rId14"/>
              </a:rPr>
              <a:t>disa.com/map-of-marijuana-legality-by-state</a:t>
            </a:r>
            <a:endParaRPr lang="en-US" sz="1200" dirty="0"/>
          </a:p>
          <a:p>
            <a:pPr marL="228600" lvl="0" indent="-228600">
              <a:buFont typeface="+mj-lt"/>
              <a:buAutoNum type="arabicPeriod"/>
            </a:pPr>
            <a:r>
              <a:rPr lang="en-US" sz="1200" u="sng" dirty="0">
                <a:hlinkClick r:id="rId15"/>
              </a:rPr>
              <a:t>https://worldpopulationreview.com/state-rankings/gun-ownership-by-state</a:t>
            </a:r>
            <a:endParaRPr lang="en-US" sz="1200" dirty="0"/>
          </a:p>
          <a:p>
            <a:pPr marL="228600" lvl="0" indent="-228600">
              <a:buFont typeface="+mj-lt"/>
              <a:buAutoNum type="arabicPeriod"/>
            </a:pPr>
            <a:r>
              <a:rPr lang="en-US" sz="1200" u="sng" dirty="0">
                <a:hlinkClick r:id="rId16"/>
              </a:rPr>
              <a:t>https://en.wikipedia.org/wiki/List_of_U.S._states_and_territories_by_area</a:t>
            </a:r>
            <a:endParaRPr lang="en-US" sz="1200" dirty="0"/>
          </a:p>
          <a:p>
            <a:pPr marL="228600" lvl="0" indent="-228600">
              <a:buFont typeface="+mj-lt"/>
              <a:buAutoNum type="arabicPeriod"/>
            </a:pPr>
            <a:r>
              <a:rPr lang="en-US" sz="1200" u="sng" dirty="0">
                <a:hlinkClick r:id="rId17"/>
              </a:rPr>
              <a:t>https://ucr.fbi.gov/crime-in-the-u.s/2017/crime-in-the-u.s.-2017/topic-pages/tables/table-4</a:t>
            </a:r>
            <a:endParaRPr lang="en-US" sz="1200" dirty="0"/>
          </a:p>
          <a:p>
            <a:pPr marL="228600" lvl="0" indent="-228600">
              <a:buFont typeface="+mj-lt"/>
              <a:buAutoNum type="arabicPeriod"/>
            </a:pPr>
            <a:r>
              <a:rPr lang="en-US" sz="1200" u="sng" dirty="0">
                <a:hlinkClick r:id="rId18"/>
              </a:rPr>
              <a:t>https://www.censusscope.org/us/rank_race_blackafricanamerican.html</a:t>
            </a:r>
            <a:endParaRPr lang="en-US" sz="1200" u="sng" dirty="0"/>
          </a:p>
          <a:p>
            <a:pPr marL="228600" indent="-228600">
              <a:buClr>
                <a:srgbClr val="9E3611"/>
              </a:buClr>
              <a:buFont typeface="+mj-lt"/>
              <a:buAutoNum type="arabicPeriod"/>
            </a:pPr>
            <a:r>
              <a:rPr lang="en-US" sz="1200" u="sng" dirty="0">
                <a:ea typeface="+mn-lt"/>
                <a:cs typeface="+mn-lt"/>
                <a:hlinkClick r:id="rId19"/>
              </a:rPr>
              <a:t>https://www.bjs.gov/content/pub/pdf/cv19.pdf</a:t>
            </a:r>
            <a:endParaRPr lang="en-US" sz="1200" u="sng" dirty="0">
              <a:ea typeface="+mn-lt"/>
              <a:cs typeface="+mn-lt"/>
            </a:endParaRPr>
          </a:p>
          <a:p>
            <a:pPr marL="228600" indent="-228600">
              <a:buClr>
                <a:srgbClr val="9E3611"/>
              </a:buClr>
              <a:buFont typeface="+mj-lt"/>
              <a:buAutoNum type="arabicPeriod"/>
            </a:pPr>
            <a:r>
              <a:rPr lang="en-US" sz="1200" u="sng" dirty="0"/>
              <a:t>https://</a:t>
            </a:r>
            <a:r>
              <a:rPr lang="en-US" sz="1200" u="sng" dirty="0" err="1"/>
              <a:t>en.wikipedia.org</a:t>
            </a:r>
            <a:r>
              <a:rPr lang="en-US" sz="1200" u="sng" dirty="0"/>
              <a:t>/wiki/</a:t>
            </a:r>
            <a:r>
              <a:rPr lang="en-US" sz="1200" u="sng" dirty="0" err="1"/>
              <a:t>List_of_current_United_States_governors</a:t>
            </a:r>
            <a:r>
              <a:rPr lang="en-US" sz="1200" u="sng" dirty="0"/>
              <a:t> </a:t>
            </a:r>
          </a:p>
          <a:p>
            <a:pPr marL="228600" indent="-228600">
              <a:buClr>
                <a:srgbClr val="9E3611"/>
              </a:buClr>
              <a:buFont typeface="+mj-lt"/>
              <a:buAutoNum type="arabicPeriod"/>
            </a:pPr>
            <a:r>
              <a:rPr lang="en-US" sz="1200" dirty="0">
                <a:ea typeface="+mn-lt"/>
                <a:cs typeface="+mn-lt"/>
              </a:rPr>
              <a:t>https://</a:t>
            </a:r>
            <a:r>
              <a:rPr lang="en-US" sz="1200" dirty="0" err="1">
                <a:ea typeface="+mn-lt"/>
                <a:cs typeface="+mn-lt"/>
              </a:rPr>
              <a:t>www.washingtonpost.com</a:t>
            </a:r>
            <a:r>
              <a:rPr lang="en-US" sz="1200" dirty="0">
                <a:ea typeface="+mn-lt"/>
                <a:cs typeface="+mn-lt"/>
              </a:rPr>
              <a:t>/graphics/investigations/police-shootings-database/</a:t>
            </a:r>
          </a:p>
          <a:p>
            <a:pPr marL="228600" indent="-228600">
              <a:buFont typeface="+mj-lt"/>
              <a:buAutoNum type="arabicPeriod"/>
            </a:pPr>
            <a:endParaRPr lang="en-US" sz="1200" dirty="0"/>
          </a:p>
        </p:txBody>
      </p:sp>
    </p:spTree>
    <p:extLst>
      <p:ext uri="{BB962C8B-B14F-4D97-AF65-F5344CB8AC3E}">
        <p14:creationId xmlns:p14="http://schemas.microsoft.com/office/powerpoint/2010/main" val="1709924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9">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1">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a:xfrm>
            <a:off x="643468" y="643466"/>
            <a:ext cx="3686312" cy="5528734"/>
          </a:xfrm>
        </p:spPr>
        <p:txBody>
          <a:bodyPr>
            <a:normAutofit/>
          </a:bodyPr>
          <a:lstStyle/>
          <a:p>
            <a:pPr algn="r"/>
            <a:r>
              <a:rPr lang="en-US" sz="4800">
                <a:solidFill>
                  <a:srgbClr val="FFFFFF"/>
                </a:solidFill>
              </a:rPr>
              <a:t>Content</a:t>
            </a:r>
          </a:p>
        </p:txBody>
      </p:sp>
      <p:sp>
        <p:nvSpPr>
          <p:cNvPr id="3" name="Content Placeholder 2">
            <a:extLst>
              <a:ext uri="{FF2B5EF4-FFF2-40B4-BE49-F238E27FC236}">
                <a16:creationId xmlns:a16="http://schemas.microsoft.com/office/drawing/2014/main" id="{43AF8815-EB34-4E48-AE1E-9678CDB8CBA1}"/>
              </a:ext>
            </a:extLst>
          </p:cNvPr>
          <p:cNvSpPr>
            <a:spLocks noGrp="1"/>
          </p:cNvSpPr>
          <p:nvPr>
            <p:ph idx="1"/>
          </p:nvPr>
        </p:nvSpPr>
        <p:spPr>
          <a:xfrm>
            <a:off x="5053780" y="599768"/>
            <a:ext cx="6074467" cy="5572432"/>
          </a:xfrm>
        </p:spPr>
        <p:txBody>
          <a:bodyPr anchor="ctr">
            <a:normAutofit/>
          </a:bodyPr>
          <a:lstStyle/>
          <a:p>
            <a:r>
              <a:rPr lang="en-US">
                <a:solidFill>
                  <a:schemeClr val="accent2"/>
                </a:solidFill>
              </a:rPr>
              <a:t>Executive Summary</a:t>
            </a:r>
          </a:p>
          <a:p>
            <a:r>
              <a:rPr lang="en-US"/>
              <a:t>Media reporting analysis</a:t>
            </a:r>
          </a:p>
          <a:p>
            <a:r>
              <a:rPr lang="en-US"/>
              <a:t>WP Fatal police shooting dataset insight</a:t>
            </a:r>
          </a:p>
          <a:p>
            <a:pPr lvl="1">
              <a:buFont typeface="Arial" panose="020B0604020202020204" pitchFamily="34" charset="0"/>
              <a:buChar char="•"/>
            </a:pPr>
            <a:r>
              <a:rPr lang="en-US"/>
              <a:t>Frequent pattern mining</a:t>
            </a:r>
          </a:p>
          <a:p>
            <a:pPr lvl="1">
              <a:buFont typeface="Arial" panose="020B0604020202020204" pitchFamily="34" charset="0"/>
              <a:buChar char="•"/>
            </a:pPr>
            <a:r>
              <a:rPr lang="en-US"/>
              <a:t>Correlated variables analysis</a:t>
            </a:r>
          </a:p>
          <a:p>
            <a:r>
              <a:rPr lang="en-US"/>
              <a:t>Fatal police shooting prediction</a:t>
            </a:r>
          </a:p>
          <a:p>
            <a:pPr lvl="1">
              <a:buFont typeface="Arial" panose="020B0604020202020204" pitchFamily="34" charset="0"/>
              <a:buChar char="•"/>
            </a:pPr>
            <a:r>
              <a:rPr lang="en-US"/>
              <a:t>Shooting rate prediction</a:t>
            </a:r>
          </a:p>
          <a:p>
            <a:pPr lvl="1">
              <a:buFont typeface="Arial" panose="020B0604020202020204" pitchFamily="34" charset="0"/>
              <a:buChar char="•"/>
            </a:pPr>
            <a:r>
              <a:rPr lang="en-US"/>
              <a:t>Shooting race prediction</a:t>
            </a:r>
          </a:p>
          <a:p>
            <a:r>
              <a:rPr lang="en-US"/>
              <a:t>Conclusion</a:t>
            </a:r>
          </a:p>
        </p:txBody>
      </p:sp>
      <p:sp>
        <p:nvSpPr>
          <p:cNvPr id="27" name="Oval 23">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8" name="Oval 25">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5" name="Picture 2" descr="University of Rochester CFD">
            <a:extLst>
              <a:ext uri="{FF2B5EF4-FFF2-40B4-BE49-F238E27FC236}">
                <a16:creationId xmlns:a16="http://schemas.microsoft.com/office/drawing/2014/main" id="{8048D539-870B-8247-A317-4845B736B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69" y="6492874"/>
            <a:ext cx="1768069"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223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p:txBody>
          <a:bodyPr>
            <a:normAutofit/>
          </a:bodyPr>
          <a:lstStyle/>
          <a:p>
            <a:r>
              <a:rPr lang="en-US">
                <a:solidFill>
                  <a:schemeClr val="tx1"/>
                </a:solidFill>
              </a:rPr>
              <a:t>Executive Summary</a:t>
            </a:r>
          </a:p>
        </p:txBody>
      </p:sp>
      <p:sp>
        <p:nvSpPr>
          <p:cNvPr id="3" name="Content Placeholder 2">
            <a:extLst>
              <a:ext uri="{FF2B5EF4-FFF2-40B4-BE49-F238E27FC236}">
                <a16:creationId xmlns:a16="http://schemas.microsoft.com/office/drawing/2014/main" id="{43AF8815-EB34-4E48-AE1E-9678CDB8CBA1}"/>
              </a:ext>
            </a:extLst>
          </p:cNvPr>
          <p:cNvSpPr>
            <a:spLocks noGrp="1"/>
          </p:cNvSpPr>
          <p:nvPr>
            <p:ph idx="1"/>
          </p:nvPr>
        </p:nvSpPr>
        <p:spPr>
          <a:xfrm>
            <a:off x="1069848" y="2320412"/>
            <a:ext cx="10058400" cy="3851787"/>
          </a:xfrm>
        </p:spPr>
        <p:txBody>
          <a:bodyPr vert="horz" lIns="91440" tIns="45720" rIns="91440" bIns="45720" rtlCol="0" anchor="t">
            <a:normAutofit/>
          </a:bodyPr>
          <a:lstStyle/>
          <a:p>
            <a:pPr marL="0" indent="0">
              <a:buNone/>
            </a:pPr>
            <a:r>
              <a:rPr lang="en-US" sz="2400" b="1" dirty="0">
                <a:solidFill>
                  <a:schemeClr val="accent2"/>
                </a:solidFill>
              </a:rPr>
              <a:t>Key findings:</a:t>
            </a:r>
          </a:p>
          <a:p>
            <a:pPr marL="457200" indent="-457200">
              <a:buAutoNum type="arabicPeriod"/>
            </a:pPr>
            <a:r>
              <a:rPr lang="en-US" dirty="0"/>
              <a:t>Mainstream media </a:t>
            </a:r>
            <a:r>
              <a:rPr lang="en-US" b="1" dirty="0"/>
              <a:t>disproportionally</a:t>
            </a:r>
            <a:r>
              <a:rPr lang="en-US" dirty="0"/>
              <a:t> reporting fatal police shooting news by race, where Black is </a:t>
            </a:r>
            <a:r>
              <a:rPr lang="en-US" b="1" dirty="0"/>
              <a:t>overreported</a:t>
            </a:r>
            <a:r>
              <a:rPr lang="en-US" dirty="0"/>
              <a:t> and White is </a:t>
            </a:r>
            <a:r>
              <a:rPr lang="en-US" b="1" dirty="0"/>
              <a:t>underreported</a:t>
            </a:r>
            <a:r>
              <a:rPr lang="en-US" dirty="0"/>
              <a:t>.</a:t>
            </a:r>
          </a:p>
          <a:p>
            <a:pPr marL="457200" indent="-457200">
              <a:buFont typeface="Wingdings" pitchFamily="2" charset="2"/>
              <a:buAutoNum type="arabicPeriod"/>
            </a:pPr>
            <a:r>
              <a:rPr lang="en-US" dirty="0"/>
              <a:t>The most significant correlated variables are state “</a:t>
            </a:r>
            <a:r>
              <a:rPr lang="en-US" b="1" dirty="0"/>
              <a:t>joined US year</a:t>
            </a:r>
            <a:r>
              <a:rPr lang="en-US" dirty="0"/>
              <a:t>”,</a:t>
            </a:r>
            <a:r>
              <a:rPr lang="en-US" b="1" dirty="0"/>
              <a:t> </a:t>
            </a:r>
            <a:r>
              <a:rPr lang="en-US" dirty="0"/>
              <a:t> “</a:t>
            </a:r>
            <a:r>
              <a:rPr lang="en-US" b="1" dirty="0"/>
              <a:t>state land area</a:t>
            </a:r>
            <a:r>
              <a:rPr lang="en-US" dirty="0"/>
              <a:t>”,</a:t>
            </a:r>
            <a:r>
              <a:rPr lang="en-US" b="1" dirty="0"/>
              <a:t> </a:t>
            </a:r>
            <a:r>
              <a:rPr lang="en-US" dirty="0"/>
              <a:t>“</a:t>
            </a:r>
            <a:r>
              <a:rPr lang="en-US" b="1" dirty="0"/>
              <a:t>gun ownership rate</a:t>
            </a:r>
            <a:r>
              <a:rPr lang="en-US" dirty="0"/>
              <a:t>”,</a:t>
            </a:r>
            <a:r>
              <a:rPr lang="en-US" b="1" dirty="0"/>
              <a:t> </a:t>
            </a:r>
            <a:r>
              <a:rPr lang="en-US" dirty="0"/>
              <a:t>and</a:t>
            </a:r>
            <a:r>
              <a:rPr lang="en-US" b="1" dirty="0"/>
              <a:t> </a:t>
            </a:r>
            <a:r>
              <a:rPr lang="en-US" dirty="0"/>
              <a:t> “</a:t>
            </a:r>
            <a:r>
              <a:rPr lang="en-US" b="1" dirty="0"/>
              <a:t>violent crime rate</a:t>
            </a:r>
            <a:r>
              <a:rPr lang="en-US" dirty="0"/>
              <a:t>”.  Our best model could predict fatal police shooting rate with 88.53% correlation coefficient.</a:t>
            </a:r>
          </a:p>
          <a:p>
            <a:pPr marL="457200" indent="-457200">
              <a:buAutoNum type="arabicPeriod"/>
            </a:pPr>
            <a:r>
              <a:rPr lang="en-US" dirty="0"/>
              <a:t>“</a:t>
            </a:r>
            <a:r>
              <a:rPr lang="en-US" b="1" dirty="0"/>
              <a:t>Police basic training hour</a:t>
            </a:r>
            <a:r>
              <a:rPr lang="en-US" dirty="0"/>
              <a:t>”,</a:t>
            </a:r>
            <a:r>
              <a:rPr lang="en-US" b="1" dirty="0"/>
              <a:t> </a:t>
            </a:r>
            <a:r>
              <a:rPr lang="en-US" dirty="0"/>
              <a:t>“</a:t>
            </a:r>
            <a:r>
              <a:rPr lang="en-US" b="1" dirty="0"/>
              <a:t># months police can work before basic training</a:t>
            </a:r>
            <a:r>
              <a:rPr lang="en-US" dirty="0"/>
              <a:t>”</a:t>
            </a:r>
            <a:r>
              <a:rPr lang="en-US" b="1" dirty="0"/>
              <a:t> </a:t>
            </a:r>
            <a:r>
              <a:rPr lang="en-US" dirty="0"/>
              <a:t>appealed by TrainingReform[8] are negatively and weakly correlated with the fatal police shooting.</a:t>
            </a:r>
          </a:p>
          <a:p>
            <a:pPr marL="457200" indent="-457200">
              <a:buAutoNum type="arabicPeriod"/>
            </a:pPr>
            <a:r>
              <a:rPr lang="en-US" dirty="0"/>
              <a:t>Our models show </a:t>
            </a:r>
            <a:r>
              <a:rPr lang="en-US" b="1" dirty="0"/>
              <a:t>no significant evidence </a:t>
            </a:r>
            <a:r>
              <a:rPr lang="en-US" dirty="0"/>
              <a:t>to conclude that racial discrimination happened during fatal police shootings </a:t>
            </a:r>
            <a:r>
              <a:rPr lang="en-US" dirty="0">
                <a:ea typeface="+mn-lt"/>
                <a:cs typeface="+mn-lt"/>
              </a:rPr>
              <a:t>recorded by the WP dataset</a:t>
            </a:r>
          </a:p>
          <a:p>
            <a:pPr marL="457200" indent="-457200">
              <a:buAutoNum type="arabicPeriod"/>
            </a:pPr>
            <a:endParaRPr lang="en-US" dirty="0"/>
          </a:p>
        </p:txBody>
      </p:sp>
      <p:pic>
        <p:nvPicPr>
          <p:cNvPr id="5122" name="Picture 2" descr="University of Rochester CFD">
            <a:extLst>
              <a:ext uri="{FF2B5EF4-FFF2-40B4-BE49-F238E27FC236}">
                <a16:creationId xmlns:a16="http://schemas.microsoft.com/office/drawing/2014/main" id="{5060C714-7E25-6649-810F-4114289BD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9" y="6492875"/>
            <a:ext cx="1768066" cy="36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721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p:txBody>
          <a:bodyPr>
            <a:normAutofit/>
          </a:bodyPr>
          <a:lstStyle/>
          <a:p>
            <a:r>
              <a:rPr lang="en-US">
                <a:solidFill>
                  <a:srgbClr val="000000"/>
                </a:solidFill>
              </a:rPr>
              <a:t>Executive Summary</a:t>
            </a:r>
          </a:p>
        </p:txBody>
      </p:sp>
      <p:sp>
        <p:nvSpPr>
          <p:cNvPr id="3" name="Content Placeholder 2">
            <a:extLst>
              <a:ext uri="{FF2B5EF4-FFF2-40B4-BE49-F238E27FC236}">
                <a16:creationId xmlns:a16="http://schemas.microsoft.com/office/drawing/2014/main" id="{43AF8815-EB34-4E48-AE1E-9678CDB8CBA1}"/>
              </a:ext>
            </a:extLst>
          </p:cNvPr>
          <p:cNvSpPr>
            <a:spLocks noGrp="1"/>
          </p:cNvSpPr>
          <p:nvPr>
            <p:ph idx="1"/>
          </p:nvPr>
        </p:nvSpPr>
        <p:spPr>
          <a:xfrm>
            <a:off x="544331" y="1747135"/>
            <a:ext cx="5394014" cy="4745740"/>
          </a:xfrm>
        </p:spPr>
        <p:txBody>
          <a:bodyPr vert="horz" lIns="91440" tIns="45720" rIns="91440" bIns="45720" rtlCol="0" anchor="t">
            <a:normAutofit fontScale="92500" lnSpcReduction="10000"/>
          </a:bodyPr>
          <a:lstStyle/>
          <a:p>
            <a:pPr marL="0" indent="0">
              <a:buNone/>
            </a:pPr>
            <a:r>
              <a:rPr lang="en-US" sz="2400" b="1">
                <a:solidFill>
                  <a:schemeClr val="accent2"/>
                </a:solidFill>
              </a:rPr>
              <a:t>Methodology:</a:t>
            </a:r>
          </a:p>
          <a:p>
            <a:r>
              <a:rPr lang="en-US"/>
              <a:t>Media reporting analysis</a:t>
            </a:r>
          </a:p>
          <a:p>
            <a:pPr lvl="1">
              <a:buFont typeface="Arial" panose="020B0604020202020204" pitchFamily="34" charset="0"/>
              <a:buChar char="•"/>
            </a:pPr>
            <a:r>
              <a:rPr lang="en-US"/>
              <a:t>FP-Growth [HPY00]</a:t>
            </a:r>
          </a:p>
          <a:p>
            <a:pPr lvl="1">
              <a:buFont typeface="Arial" panose="020B0604020202020204" pitchFamily="34" charset="0"/>
              <a:buChar char="•"/>
            </a:pPr>
            <a:r>
              <a:rPr lang="en-US"/>
              <a:t>DBSCAN Clustering</a:t>
            </a:r>
          </a:p>
          <a:p>
            <a:r>
              <a:rPr lang="en-US"/>
              <a:t>WP Fatal police shooting dataset insight</a:t>
            </a:r>
          </a:p>
          <a:p>
            <a:pPr lvl="1">
              <a:buFont typeface="Arial" panose="020B0604020202020204" pitchFamily="34" charset="0"/>
              <a:buChar char="•"/>
            </a:pPr>
            <a:r>
              <a:rPr lang="en-US"/>
              <a:t>T-test/ANOVA/Chi-Square testing</a:t>
            </a:r>
          </a:p>
          <a:p>
            <a:pPr lvl="1">
              <a:buFont typeface="Arial" panose="020B0604020202020204" pitchFamily="34" charset="0"/>
              <a:buChar char="•"/>
            </a:pPr>
            <a:r>
              <a:rPr lang="en-US"/>
              <a:t>Correlation analysis</a:t>
            </a:r>
          </a:p>
          <a:p>
            <a:r>
              <a:rPr lang="en-US"/>
              <a:t>Fatal police shooting prediction</a:t>
            </a:r>
          </a:p>
          <a:p>
            <a:pPr lvl="1">
              <a:buFont typeface="Arial" panose="020B0604020202020204" pitchFamily="34" charset="0"/>
              <a:buChar char="•"/>
            </a:pPr>
            <a:r>
              <a:rPr lang="en-US" err="1"/>
              <a:t>Kstar</a:t>
            </a:r>
            <a:endParaRPr lang="en-US"/>
          </a:p>
          <a:p>
            <a:pPr lvl="1">
              <a:buFont typeface="Arial" panose="020B0604020202020204" pitchFamily="34" charset="0"/>
              <a:buChar char="•"/>
            </a:pPr>
            <a:r>
              <a:rPr lang="en-US"/>
              <a:t>K-Nearest-Neighbor </a:t>
            </a:r>
          </a:p>
          <a:p>
            <a:pPr lvl="1">
              <a:buFont typeface="Arial" panose="020B0604020202020204" pitchFamily="34" charset="0"/>
              <a:buChar char="•"/>
            </a:pPr>
            <a:r>
              <a:rPr lang="en-US"/>
              <a:t>Random Forest </a:t>
            </a:r>
          </a:p>
          <a:p>
            <a:pPr lvl="1">
              <a:buFont typeface="Arial" panose="020B0604020202020204" pitchFamily="34" charset="0"/>
              <a:buChar char="•"/>
            </a:pPr>
            <a:r>
              <a:rPr lang="en-US"/>
              <a:t>Gradient Boosting Machine</a:t>
            </a:r>
          </a:p>
          <a:p>
            <a:pPr lvl="1">
              <a:buFont typeface="Arial" panose="020B0604020202020204" pitchFamily="34" charset="0"/>
              <a:buChar char="•"/>
            </a:pPr>
            <a:r>
              <a:rPr lang="en-US"/>
              <a:t>Multi-class Classifier</a:t>
            </a:r>
          </a:p>
          <a:p>
            <a:pPr lvl="1">
              <a:buFont typeface="Arial" panose="020B0604020202020204" pitchFamily="34" charset="0"/>
              <a:buChar char="•"/>
            </a:pPr>
            <a:r>
              <a:rPr lang="en-US"/>
              <a:t>Logistic Regression</a:t>
            </a:r>
          </a:p>
          <a:p>
            <a:pPr lvl="1">
              <a:buFont typeface="Arial" panose="020B0604020202020204" pitchFamily="34" charset="0"/>
              <a:buChar char="•"/>
            </a:pPr>
            <a:r>
              <a:rPr lang="en-US"/>
              <a:t>Naïve Bayes Classifier </a:t>
            </a:r>
          </a:p>
          <a:p>
            <a:pPr lvl="1">
              <a:buFont typeface="Arial" panose="020B0604020202020204" pitchFamily="34" charset="0"/>
              <a:buChar char="•"/>
            </a:pPr>
            <a:endParaRPr lang="en-US"/>
          </a:p>
        </p:txBody>
      </p:sp>
      <p:pic>
        <p:nvPicPr>
          <p:cNvPr id="5122" name="Picture 2" descr="University of Rochester CFD">
            <a:extLst>
              <a:ext uri="{FF2B5EF4-FFF2-40B4-BE49-F238E27FC236}">
                <a16:creationId xmlns:a16="http://schemas.microsoft.com/office/drawing/2014/main" id="{5060C714-7E25-6649-810F-4114289BD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9" y="6492875"/>
            <a:ext cx="1768066" cy="365124"/>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A3A9D83C-AC34-C34B-AB55-15A6C0B781DC}"/>
              </a:ext>
            </a:extLst>
          </p:cNvPr>
          <p:cNvSpPr txBox="1">
            <a:spLocks/>
          </p:cNvSpPr>
          <p:nvPr/>
        </p:nvSpPr>
        <p:spPr>
          <a:xfrm>
            <a:off x="5938345" y="1747135"/>
            <a:ext cx="5183807" cy="385178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US" sz="2400" b="1">
                <a:solidFill>
                  <a:schemeClr val="accent2"/>
                </a:solidFill>
              </a:rPr>
              <a:t>Main Dataset:</a:t>
            </a:r>
          </a:p>
          <a:p>
            <a:r>
              <a:rPr lang="en-US"/>
              <a:t>The Washington Post:  fatal police shooting dataset [</a:t>
            </a:r>
            <a:r>
              <a:rPr lang="en-US">
                <a:ea typeface="+mn-lt"/>
                <a:cs typeface="+mn-lt"/>
              </a:rPr>
              <a:t>2</a:t>
            </a:r>
            <a:r>
              <a:rPr lang="en-US"/>
              <a:t>]</a:t>
            </a:r>
          </a:p>
          <a:p>
            <a:r>
              <a:rPr lang="en-US"/>
              <a:t>Kill by Police: fatal police shooting  records [1]</a:t>
            </a:r>
          </a:p>
          <a:p>
            <a:pPr marL="0" indent="0">
              <a:buNone/>
            </a:pPr>
            <a:endParaRPr lang="en-US"/>
          </a:p>
          <a:p>
            <a:endParaRPr lang="en-US"/>
          </a:p>
          <a:p>
            <a:endParaRPr lang="en-US"/>
          </a:p>
        </p:txBody>
      </p:sp>
    </p:spTree>
    <p:extLst>
      <p:ext uri="{BB962C8B-B14F-4D97-AF65-F5344CB8AC3E}">
        <p14:creationId xmlns:p14="http://schemas.microsoft.com/office/powerpoint/2010/main" val="1777153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9">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1">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a:xfrm>
            <a:off x="643468" y="643466"/>
            <a:ext cx="3686312" cy="5528734"/>
          </a:xfrm>
        </p:spPr>
        <p:txBody>
          <a:bodyPr>
            <a:normAutofit/>
          </a:bodyPr>
          <a:lstStyle/>
          <a:p>
            <a:pPr algn="r"/>
            <a:r>
              <a:rPr lang="en-US" sz="4800">
                <a:solidFill>
                  <a:srgbClr val="FFFFFF"/>
                </a:solidFill>
              </a:rPr>
              <a:t>Content</a:t>
            </a:r>
          </a:p>
        </p:txBody>
      </p:sp>
      <p:sp>
        <p:nvSpPr>
          <p:cNvPr id="3" name="Content Placeholder 2">
            <a:extLst>
              <a:ext uri="{FF2B5EF4-FFF2-40B4-BE49-F238E27FC236}">
                <a16:creationId xmlns:a16="http://schemas.microsoft.com/office/drawing/2014/main" id="{43AF8815-EB34-4E48-AE1E-9678CDB8CBA1}"/>
              </a:ext>
            </a:extLst>
          </p:cNvPr>
          <p:cNvSpPr>
            <a:spLocks noGrp="1"/>
          </p:cNvSpPr>
          <p:nvPr>
            <p:ph idx="1"/>
          </p:nvPr>
        </p:nvSpPr>
        <p:spPr>
          <a:xfrm>
            <a:off x="5053780" y="599768"/>
            <a:ext cx="6074467" cy="5572432"/>
          </a:xfrm>
        </p:spPr>
        <p:txBody>
          <a:bodyPr anchor="ctr">
            <a:normAutofit/>
          </a:bodyPr>
          <a:lstStyle/>
          <a:p>
            <a:r>
              <a:rPr lang="en-US"/>
              <a:t>Executive Summary</a:t>
            </a:r>
          </a:p>
          <a:p>
            <a:r>
              <a:rPr lang="en-US">
                <a:solidFill>
                  <a:schemeClr val="accent2"/>
                </a:solidFill>
              </a:rPr>
              <a:t>Media reporting analysis</a:t>
            </a:r>
          </a:p>
          <a:p>
            <a:r>
              <a:rPr lang="en-US"/>
              <a:t>WP Fatal police shooting dataset insight</a:t>
            </a:r>
          </a:p>
          <a:p>
            <a:pPr lvl="1">
              <a:buFont typeface="Arial" panose="020B0604020202020204" pitchFamily="34" charset="0"/>
              <a:buChar char="•"/>
            </a:pPr>
            <a:r>
              <a:rPr lang="en-US"/>
              <a:t>Frequent pattern mining</a:t>
            </a:r>
          </a:p>
          <a:p>
            <a:pPr lvl="1">
              <a:buFont typeface="Arial" panose="020B0604020202020204" pitchFamily="34" charset="0"/>
              <a:buChar char="•"/>
            </a:pPr>
            <a:r>
              <a:rPr lang="en-US"/>
              <a:t>Correlated variables analysis</a:t>
            </a:r>
          </a:p>
          <a:p>
            <a:r>
              <a:rPr lang="en-US"/>
              <a:t>Fatal police shooting prediction</a:t>
            </a:r>
          </a:p>
          <a:p>
            <a:pPr lvl="1">
              <a:buFont typeface="Arial" panose="020B0604020202020204" pitchFamily="34" charset="0"/>
              <a:buChar char="•"/>
            </a:pPr>
            <a:r>
              <a:rPr lang="en-US"/>
              <a:t>Shooting rate prediction</a:t>
            </a:r>
          </a:p>
          <a:p>
            <a:pPr lvl="1">
              <a:buFont typeface="Arial" panose="020B0604020202020204" pitchFamily="34" charset="0"/>
              <a:buChar char="•"/>
            </a:pPr>
            <a:r>
              <a:rPr lang="en-US"/>
              <a:t>Shooting race prediction</a:t>
            </a:r>
          </a:p>
          <a:p>
            <a:r>
              <a:rPr lang="en-US"/>
              <a:t>Conclusion</a:t>
            </a:r>
          </a:p>
        </p:txBody>
      </p:sp>
      <p:sp>
        <p:nvSpPr>
          <p:cNvPr id="27" name="Oval 23">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8" name="Oval 25">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5" name="Picture 2" descr="University of Rochester CFD">
            <a:extLst>
              <a:ext uri="{FF2B5EF4-FFF2-40B4-BE49-F238E27FC236}">
                <a16:creationId xmlns:a16="http://schemas.microsoft.com/office/drawing/2014/main" id="{8048D539-870B-8247-A317-4845B736B8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69" y="6492874"/>
            <a:ext cx="1768069"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667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p:txBody>
          <a:bodyPr>
            <a:normAutofit/>
          </a:bodyPr>
          <a:lstStyle/>
          <a:p>
            <a:r>
              <a:rPr lang="en-US"/>
              <a:t>Media reporting analysis</a:t>
            </a:r>
          </a:p>
        </p:txBody>
      </p:sp>
      <p:sp>
        <p:nvSpPr>
          <p:cNvPr id="3" name="Content Placeholder 2">
            <a:extLst>
              <a:ext uri="{FF2B5EF4-FFF2-40B4-BE49-F238E27FC236}">
                <a16:creationId xmlns:a16="http://schemas.microsoft.com/office/drawing/2014/main" id="{43AF8815-EB34-4E48-AE1E-9678CDB8CBA1}"/>
              </a:ext>
            </a:extLst>
          </p:cNvPr>
          <p:cNvSpPr>
            <a:spLocks noGrp="1"/>
          </p:cNvSpPr>
          <p:nvPr>
            <p:ph idx="1"/>
          </p:nvPr>
        </p:nvSpPr>
        <p:spPr>
          <a:xfrm>
            <a:off x="934450" y="5439268"/>
            <a:ext cx="10058400" cy="853965"/>
          </a:xfrm>
        </p:spPr>
        <p:txBody>
          <a:bodyPr>
            <a:normAutofit fontScale="92500" lnSpcReduction="20000"/>
          </a:bodyPr>
          <a:lstStyle/>
          <a:p>
            <a:r>
              <a:rPr lang="en-US" sz="1800" dirty="0"/>
              <a:t>From 2015 till now, there are less than 1,000 people dead by fatal police shooting</a:t>
            </a:r>
          </a:p>
          <a:p>
            <a:r>
              <a:rPr lang="en-US" sz="1800" dirty="0"/>
              <a:t>The WP [18] chart shows that Black were killed disproportionally higher than any other race comparing to population proportion</a:t>
            </a:r>
          </a:p>
          <a:p>
            <a:endParaRPr lang="en-US" sz="1600" dirty="0"/>
          </a:p>
        </p:txBody>
      </p:sp>
      <p:pic>
        <p:nvPicPr>
          <p:cNvPr id="5122" name="Picture 2" descr="University of Rochester CFD">
            <a:extLst>
              <a:ext uri="{FF2B5EF4-FFF2-40B4-BE49-F238E27FC236}">
                <a16:creationId xmlns:a16="http://schemas.microsoft.com/office/drawing/2014/main" id="{5060C714-7E25-6649-810F-4114289BD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9" y="6492875"/>
            <a:ext cx="1768066" cy="3651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1063868-FFEF-8C48-95F0-536E99194C2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38804" y="1606526"/>
            <a:ext cx="5164598" cy="3311813"/>
          </a:xfrm>
          <a:prstGeom prst="rect">
            <a:avLst/>
          </a:prstGeom>
        </p:spPr>
      </p:pic>
      <p:pic>
        <p:nvPicPr>
          <p:cNvPr id="12" name="Picture 11">
            <a:extLst>
              <a:ext uri="{FF2B5EF4-FFF2-40B4-BE49-F238E27FC236}">
                <a16:creationId xmlns:a16="http://schemas.microsoft.com/office/drawing/2014/main" id="{A2919A96-106C-444E-9014-396DA1656E19}"/>
              </a:ext>
            </a:extLst>
          </p:cNvPr>
          <p:cNvPicPr/>
          <p:nvPr/>
        </p:nvPicPr>
        <p:blipFill>
          <a:blip r:embed="rId5">
            <a:extLst>
              <a:ext uri="{28A0092B-C50C-407E-A947-70E740481C1C}">
                <a14:useLocalDpi xmlns:a14="http://schemas.microsoft.com/office/drawing/2010/main" val="0"/>
              </a:ext>
            </a:extLst>
          </a:blip>
          <a:stretch>
            <a:fillRect/>
          </a:stretch>
        </p:blipFill>
        <p:spPr>
          <a:xfrm>
            <a:off x="6096000" y="1606526"/>
            <a:ext cx="5164598" cy="3391032"/>
          </a:xfrm>
          <a:prstGeom prst="rect">
            <a:avLst/>
          </a:prstGeom>
        </p:spPr>
      </p:pic>
      <p:sp>
        <p:nvSpPr>
          <p:cNvPr id="4" name="Rectangle 3">
            <a:extLst>
              <a:ext uri="{FF2B5EF4-FFF2-40B4-BE49-F238E27FC236}">
                <a16:creationId xmlns:a16="http://schemas.microsoft.com/office/drawing/2014/main" id="{A4E22D34-B389-4944-95AF-A33310B1C635}"/>
              </a:ext>
            </a:extLst>
          </p:cNvPr>
          <p:cNvSpPr/>
          <p:nvPr/>
        </p:nvSpPr>
        <p:spPr>
          <a:xfrm>
            <a:off x="338804" y="4924887"/>
            <a:ext cx="1318976" cy="253916"/>
          </a:xfrm>
          <a:prstGeom prst="rect">
            <a:avLst/>
          </a:prstGeom>
        </p:spPr>
        <p:txBody>
          <a:bodyPr wrap="square" lIns="91440" tIns="45720" rIns="91440" bIns="45720" anchor="t">
            <a:spAutoFit/>
          </a:bodyPr>
          <a:lstStyle/>
          <a:p>
            <a:r>
              <a:rPr lang="en-US" sz="1050" dirty="0">
                <a:latin typeface="Calibri"/>
                <a:ea typeface="DengXian"/>
                <a:cs typeface="Arial"/>
              </a:rPr>
              <a:t>Data from [2]</a:t>
            </a:r>
          </a:p>
        </p:txBody>
      </p:sp>
      <p:sp>
        <p:nvSpPr>
          <p:cNvPr id="8" name="Rectangle 7">
            <a:extLst>
              <a:ext uri="{FF2B5EF4-FFF2-40B4-BE49-F238E27FC236}">
                <a16:creationId xmlns:a16="http://schemas.microsoft.com/office/drawing/2014/main" id="{8132C4BD-BC01-A44E-A7C7-F530B6C94A44}"/>
              </a:ext>
            </a:extLst>
          </p:cNvPr>
          <p:cNvSpPr/>
          <p:nvPr/>
        </p:nvSpPr>
        <p:spPr>
          <a:xfrm>
            <a:off x="5896721" y="4968000"/>
            <a:ext cx="5563156" cy="253916"/>
          </a:xfrm>
          <a:prstGeom prst="rect">
            <a:avLst/>
          </a:prstGeom>
        </p:spPr>
        <p:txBody>
          <a:bodyPr wrap="square">
            <a:spAutoFit/>
          </a:bodyPr>
          <a:lstStyle/>
          <a:p>
            <a:r>
              <a:rPr lang="en-US" sz="1050" dirty="0">
                <a:latin typeface="Calibri" panose="020F0502020204030204" pitchFamily="34" charset="0"/>
                <a:ea typeface="DengXian" panose="02010600030101010101" pitchFamily="2" charset="-122"/>
                <a:cs typeface="Arial" panose="020B0604020202020204" pitchFamily="34" charset="0"/>
              </a:rPr>
              <a:t>Chart  from [18] </a:t>
            </a:r>
          </a:p>
        </p:txBody>
      </p:sp>
    </p:spTree>
    <p:extLst>
      <p:ext uri="{BB962C8B-B14F-4D97-AF65-F5344CB8AC3E}">
        <p14:creationId xmlns:p14="http://schemas.microsoft.com/office/powerpoint/2010/main" val="2495681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p:txBody>
          <a:bodyPr>
            <a:normAutofit/>
          </a:bodyPr>
          <a:lstStyle/>
          <a:p>
            <a:r>
              <a:rPr lang="en-US"/>
              <a:t>Media reporting analysis</a:t>
            </a:r>
          </a:p>
        </p:txBody>
      </p:sp>
      <p:sp>
        <p:nvSpPr>
          <p:cNvPr id="3" name="Content Placeholder 2">
            <a:extLst>
              <a:ext uri="{FF2B5EF4-FFF2-40B4-BE49-F238E27FC236}">
                <a16:creationId xmlns:a16="http://schemas.microsoft.com/office/drawing/2014/main" id="{43AF8815-EB34-4E48-AE1E-9678CDB8CBA1}"/>
              </a:ext>
            </a:extLst>
          </p:cNvPr>
          <p:cNvSpPr>
            <a:spLocks noGrp="1"/>
          </p:cNvSpPr>
          <p:nvPr>
            <p:ph idx="1"/>
          </p:nvPr>
        </p:nvSpPr>
        <p:spPr>
          <a:xfrm>
            <a:off x="1336507" y="5638910"/>
            <a:ext cx="9791741" cy="853965"/>
          </a:xfrm>
        </p:spPr>
        <p:txBody>
          <a:bodyPr vert="horz" lIns="91440" tIns="45720" rIns="91440" bIns="45720" rtlCol="0" anchor="t">
            <a:normAutofit/>
          </a:bodyPr>
          <a:lstStyle/>
          <a:p>
            <a:r>
              <a:rPr lang="en-US" dirty="0"/>
              <a:t>When we add the proportion of violent incidents offenders [</a:t>
            </a:r>
            <a:r>
              <a:rPr lang="en-US"/>
              <a:t>16</a:t>
            </a:r>
            <a:r>
              <a:rPr lang="en-US" dirty="0"/>
              <a:t>] to each racial group, we see the ratios have matched each other accordingly</a:t>
            </a:r>
            <a:endParaRPr lang="en-US" sz="1600"/>
          </a:p>
        </p:txBody>
      </p:sp>
      <p:pic>
        <p:nvPicPr>
          <p:cNvPr id="5122" name="Picture 2" descr="University of Rochester CFD">
            <a:extLst>
              <a:ext uri="{FF2B5EF4-FFF2-40B4-BE49-F238E27FC236}">
                <a16:creationId xmlns:a16="http://schemas.microsoft.com/office/drawing/2014/main" id="{5060C714-7E25-6649-810F-4114289BD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69" y="6492875"/>
            <a:ext cx="1768066" cy="36512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26DD34C-C1C0-324D-BD00-FBCD4B04B868}"/>
              </a:ext>
            </a:extLst>
          </p:cNvPr>
          <p:cNvPicPr/>
          <p:nvPr/>
        </p:nvPicPr>
        <p:blipFill>
          <a:blip r:embed="rId3">
            <a:extLst>
              <a:ext uri="{28A0092B-C50C-407E-A947-70E740481C1C}">
                <a14:useLocalDpi xmlns:a14="http://schemas.microsoft.com/office/drawing/2010/main" val="0"/>
              </a:ext>
            </a:extLst>
          </a:blip>
          <a:stretch>
            <a:fillRect/>
          </a:stretch>
        </p:blipFill>
        <p:spPr>
          <a:xfrm>
            <a:off x="2097766" y="1746763"/>
            <a:ext cx="6593864" cy="3703135"/>
          </a:xfrm>
          <a:prstGeom prst="rect">
            <a:avLst/>
          </a:prstGeom>
        </p:spPr>
      </p:pic>
    </p:spTree>
    <p:extLst>
      <p:ext uri="{BB962C8B-B14F-4D97-AF65-F5344CB8AC3E}">
        <p14:creationId xmlns:p14="http://schemas.microsoft.com/office/powerpoint/2010/main" val="1736920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400-E4C8-5E4E-9843-62BDD7094055}"/>
              </a:ext>
            </a:extLst>
          </p:cNvPr>
          <p:cNvSpPr>
            <a:spLocks noGrp="1"/>
          </p:cNvSpPr>
          <p:nvPr>
            <p:ph type="title"/>
          </p:nvPr>
        </p:nvSpPr>
        <p:spPr/>
        <p:txBody>
          <a:bodyPr>
            <a:normAutofit/>
          </a:bodyPr>
          <a:lstStyle/>
          <a:p>
            <a:r>
              <a:rPr lang="en-US"/>
              <a:t>Media reporting analysis</a:t>
            </a:r>
          </a:p>
        </p:txBody>
      </p:sp>
      <p:sp>
        <p:nvSpPr>
          <p:cNvPr id="3" name="Content Placeholder 2">
            <a:extLst>
              <a:ext uri="{FF2B5EF4-FFF2-40B4-BE49-F238E27FC236}">
                <a16:creationId xmlns:a16="http://schemas.microsoft.com/office/drawing/2014/main" id="{43AF8815-EB34-4E48-AE1E-9678CDB8CBA1}"/>
              </a:ext>
            </a:extLst>
          </p:cNvPr>
          <p:cNvSpPr>
            <a:spLocks noGrp="1"/>
          </p:cNvSpPr>
          <p:nvPr>
            <p:ph idx="1"/>
          </p:nvPr>
        </p:nvSpPr>
        <p:spPr>
          <a:xfrm>
            <a:off x="323720" y="3345909"/>
            <a:ext cx="5425440" cy="2125879"/>
          </a:xfrm>
        </p:spPr>
        <p:txBody>
          <a:bodyPr>
            <a:normAutofit/>
          </a:bodyPr>
          <a:lstStyle/>
          <a:p>
            <a:r>
              <a:rPr lang="en-US" sz="1600" i="1"/>
              <a:t>Collected 2472 police shooting victims with known reported media and race from KBP[1], </a:t>
            </a:r>
          </a:p>
          <a:p>
            <a:r>
              <a:rPr lang="en-US" sz="1600" i="1"/>
              <a:t>Selected the media with over 100 fatal police shooting news reporting</a:t>
            </a:r>
          </a:p>
          <a:p>
            <a:r>
              <a:rPr lang="en-US" sz="1600" i="1"/>
              <a:t>Use the racial proportion of victims from WP data as the ground truth</a:t>
            </a:r>
          </a:p>
          <a:p>
            <a:r>
              <a:rPr lang="en-US" sz="1600" i="1"/>
              <a:t>Reporting news: ABC (244), CBS (227), and NBC (135) </a:t>
            </a:r>
          </a:p>
        </p:txBody>
      </p:sp>
      <p:pic>
        <p:nvPicPr>
          <p:cNvPr id="5122" name="Picture 2" descr="University of Rochester CFD">
            <a:extLst>
              <a:ext uri="{FF2B5EF4-FFF2-40B4-BE49-F238E27FC236}">
                <a16:creationId xmlns:a16="http://schemas.microsoft.com/office/drawing/2014/main" id="{5060C714-7E25-6649-810F-4114289BD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9" y="6492875"/>
            <a:ext cx="1768066" cy="3651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C23F64A-33A9-DC4C-A62E-65B736646EE3}"/>
              </a:ext>
            </a:extLst>
          </p:cNvPr>
          <p:cNvPicPr/>
          <p:nvPr/>
        </p:nvPicPr>
        <p:blipFill>
          <a:blip r:embed="rId4">
            <a:extLst>
              <a:ext uri="{28A0092B-C50C-407E-A947-70E740481C1C}">
                <a14:useLocalDpi xmlns:a14="http://schemas.microsoft.com/office/drawing/2010/main" val="0"/>
              </a:ext>
            </a:extLst>
          </a:blip>
          <a:stretch>
            <a:fillRect/>
          </a:stretch>
        </p:blipFill>
        <p:spPr>
          <a:xfrm>
            <a:off x="5940446" y="1666968"/>
            <a:ext cx="5927834" cy="3804820"/>
          </a:xfrm>
          <a:prstGeom prst="rect">
            <a:avLst/>
          </a:prstGeom>
        </p:spPr>
      </p:pic>
      <p:pic>
        <p:nvPicPr>
          <p:cNvPr id="7" name="Picture 6">
            <a:extLst>
              <a:ext uri="{FF2B5EF4-FFF2-40B4-BE49-F238E27FC236}">
                <a16:creationId xmlns:a16="http://schemas.microsoft.com/office/drawing/2014/main" id="{CF960F67-0D07-1847-BCED-D095DE10A975}"/>
              </a:ext>
            </a:extLst>
          </p:cNvPr>
          <p:cNvPicPr/>
          <p:nvPr/>
        </p:nvPicPr>
        <p:blipFill>
          <a:blip r:embed="rId5">
            <a:extLst>
              <a:ext uri="{28A0092B-C50C-407E-A947-70E740481C1C}">
                <a14:useLocalDpi xmlns:a14="http://schemas.microsoft.com/office/drawing/2010/main" val="0"/>
              </a:ext>
            </a:extLst>
          </a:blip>
          <a:srcRect b="23333"/>
          <a:stretch>
            <a:fillRect/>
          </a:stretch>
        </p:blipFill>
        <p:spPr>
          <a:xfrm>
            <a:off x="516066" y="1558028"/>
            <a:ext cx="3934639" cy="1762032"/>
          </a:xfrm>
          <a:prstGeom prst="rect">
            <a:avLst/>
          </a:prstGeom>
        </p:spPr>
      </p:pic>
      <p:sp>
        <p:nvSpPr>
          <p:cNvPr id="8" name="Content Placeholder 2">
            <a:extLst>
              <a:ext uri="{FF2B5EF4-FFF2-40B4-BE49-F238E27FC236}">
                <a16:creationId xmlns:a16="http://schemas.microsoft.com/office/drawing/2014/main" id="{3EB2184C-AE36-C945-943B-F87C49FCCFA4}"/>
              </a:ext>
            </a:extLst>
          </p:cNvPr>
          <p:cNvSpPr txBox="1">
            <a:spLocks/>
          </p:cNvSpPr>
          <p:nvPr/>
        </p:nvSpPr>
        <p:spPr>
          <a:xfrm>
            <a:off x="1199238" y="5587212"/>
            <a:ext cx="9791741" cy="853965"/>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t>All four media have different deviations on reporting the truth</a:t>
            </a:r>
          </a:p>
          <a:p>
            <a:r>
              <a:rPr lang="en-US" dirty="0"/>
              <a:t>Black victims were over-reported among all the media</a:t>
            </a:r>
            <a:endParaRPr lang="en-US" sz="1600" dirty="0"/>
          </a:p>
        </p:txBody>
      </p:sp>
    </p:spTree>
    <p:extLst>
      <p:ext uri="{BB962C8B-B14F-4D97-AF65-F5344CB8AC3E}">
        <p14:creationId xmlns:p14="http://schemas.microsoft.com/office/powerpoint/2010/main" val="34645697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637</TotalTime>
  <Words>2985</Words>
  <Application>Microsoft Macintosh PowerPoint</Application>
  <PresentationFormat>Widescreen</PresentationFormat>
  <Paragraphs>327</Paragraphs>
  <Slides>25</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Cambria Math</vt:lpstr>
      <vt:lpstr>Rockwell</vt:lpstr>
      <vt:lpstr>Rockwell Condensed</vt:lpstr>
      <vt:lpstr>Rockwell Extra Bold</vt:lpstr>
      <vt:lpstr>Times New Roman</vt:lpstr>
      <vt:lpstr>Wingdings</vt:lpstr>
      <vt:lpstr>Wood Type</vt:lpstr>
      <vt:lpstr>US Fatal Police Shooting Analysis and Prediction</vt:lpstr>
      <vt:lpstr>Motivation</vt:lpstr>
      <vt:lpstr>Content</vt:lpstr>
      <vt:lpstr>Executive Summary</vt:lpstr>
      <vt:lpstr>Executive Summary</vt:lpstr>
      <vt:lpstr>Content</vt:lpstr>
      <vt:lpstr>Media reporting analysis</vt:lpstr>
      <vt:lpstr>Media reporting analysis</vt:lpstr>
      <vt:lpstr>Media reporting analysis</vt:lpstr>
      <vt:lpstr>Media reporting analysis</vt:lpstr>
      <vt:lpstr>Content</vt:lpstr>
      <vt:lpstr>Frequent pattern mining</vt:lpstr>
      <vt:lpstr>Frequent pattern mining</vt:lpstr>
      <vt:lpstr>Correlated variables analysis</vt:lpstr>
      <vt:lpstr>Correlated variables analysis</vt:lpstr>
      <vt:lpstr>Correlated variables analysis</vt:lpstr>
      <vt:lpstr>Correlated variables analysis</vt:lpstr>
      <vt:lpstr>Correlated variables analysis</vt:lpstr>
      <vt:lpstr>Content</vt:lpstr>
      <vt:lpstr>Fatal police shooting rate prediction</vt:lpstr>
      <vt:lpstr>Fatal police shooting race prediction</vt:lpstr>
      <vt:lpstr>Fatal police shooting race prediction</vt:lpstr>
      <vt:lpstr>Content</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Fatal Police Shooting Analysis and Prediction</dc:title>
  <dc:creator>Wang, Yuan</dc:creator>
  <cp:lastModifiedBy>Wang, Yuan</cp:lastModifiedBy>
  <cp:revision>12</cp:revision>
  <dcterms:created xsi:type="dcterms:W3CDTF">2020-12-09T02:09:12Z</dcterms:created>
  <dcterms:modified xsi:type="dcterms:W3CDTF">2021-04-18T15:28:12Z</dcterms:modified>
</cp:coreProperties>
</file>